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48" r:id="rId2"/>
  </p:sldMasterIdLst>
  <p:notesMasterIdLst>
    <p:notesMasterId r:id="rId21"/>
  </p:notesMasterIdLst>
  <p:handoutMasterIdLst>
    <p:handoutMasterId r:id="rId22"/>
  </p:handoutMasterIdLst>
  <p:sldIdLst>
    <p:sldId id="258" r:id="rId3"/>
    <p:sldId id="257" r:id="rId4"/>
    <p:sldId id="298" r:id="rId5"/>
    <p:sldId id="299" r:id="rId6"/>
    <p:sldId id="300" r:id="rId7"/>
    <p:sldId id="301" r:id="rId8"/>
    <p:sldId id="262" r:id="rId9"/>
    <p:sldId id="303" r:id="rId10"/>
    <p:sldId id="306" r:id="rId11"/>
    <p:sldId id="304" r:id="rId12"/>
    <p:sldId id="307" r:id="rId13"/>
    <p:sldId id="305" r:id="rId14"/>
    <p:sldId id="308" r:id="rId15"/>
    <p:sldId id="309" r:id="rId16"/>
    <p:sldId id="310" r:id="rId17"/>
    <p:sldId id="313" r:id="rId18"/>
    <p:sldId id="311" r:id="rId19"/>
    <p:sldId id="312" r:id="rId20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u Iftimie" initials="AI" lastIdx="1" clrIdx="0">
    <p:extLst>
      <p:ext uri="{19B8F6BF-5375-455C-9EA6-DF929625EA0E}">
        <p15:presenceInfo xmlns:p15="http://schemas.microsoft.com/office/powerpoint/2012/main" userId="S-1-5-21-2963680920-3140044682-3869639291-31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howGuides="1">
      <p:cViewPr varScale="1">
        <p:scale>
          <a:sx n="80" d="100"/>
          <a:sy n="80" d="100"/>
        </p:scale>
        <p:origin x="264" y="60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1T10:29:34.669" idx="1">
    <p:pos x="10020" y="1299"/>
    <p:text>using the information gathered in those neurons, the neural network will be able to say if an anchors contains an object or not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2018/3/1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your part of innovation.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01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9463980"/>
            <a:ext cx="16344898" cy="575841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81" y="890144"/>
            <a:ext cx="7344527" cy="50201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890144"/>
            <a:ext cx="7344527" cy="502011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1077913" y="1111250"/>
            <a:ext cx="5617021" cy="367188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11488633" y="1111052"/>
            <a:ext cx="5617021" cy="367188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4462686" y="691694"/>
            <a:ext cx="8713511" cy="613076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419147" y="967036"/>
            <a:ext cx="6800589" cy="432048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632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54" y="511247"/>
            <a:ext cx="8568014" cy="585638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5110758" y="764182"/>
            <a:ext cx="6696744" cy="428356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0" y="2388840"/>
            <a:ext cx="1812335" cy="37627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74" y="1112079"/>
            <a:ext cx="3556895" cy="50292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3022526" y="2876155"/>
            <a:ext cx="1512168" cy="27714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722021" y="1615108"/>
            <a:ext cx="3024000" cy="403244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4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643964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7735788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62286" y="6727676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8671892"/>
            <a:ext cx="16201800" cy="12241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094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2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0007302" y="3805742"/>
            <a:ext cx="7632848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9503246" y="2797630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07302" y="4741846"/>
            <a:ext cx="7632848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59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6871692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6302" y="7807796"/>
            <a:ext cx="16201800" cy="194421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5796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15913768" cy="8640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15913768" cy="208823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7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6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233267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983260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186322" y="4579618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186322" y="5329611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86322" y="6943700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186322" y="7693693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7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86228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86228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86228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2383554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590478" y="3160606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590478" y="4671145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5448197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590478" y="6958736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7735788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274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8167836"/>
            <a:ext cx="16344898" cy="1871985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4220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14220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14220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870398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70398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870398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870398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70398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870398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8639150" y="2470598"/>
            <a:ext cx="1552133" cy="1728192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8639150" y="4774854"/>
            <a:ext cx="1552133" cy="1728192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8639150" y="7079110"/>
            <a:ext cx="1552133" cy="1728192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367342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367342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367342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367342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367342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67342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838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6478910" y="1831132"/>
            <a:ext cx="1552133" cy="1569660"/>
            <a:chOff x="7054974" y="1200132"/>
            <a:chExt cx="1552133" cy="1569660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2047156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6478910" y="3343300"/>
            <a:ext cx="1552133" cy="1569660"/>
            <a:chOff x="7054974" y="1248171"/>
            <a:chExt cx="1552133" cy="1569660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207102" y="3511285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478910" y="4855468"/>
            <a:ext cx="1552133" cy="1569660"/>
            <a:chOff x="7054974" y="1257783"/>
            <a:chExt cx="1552133" cy="1569660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07102" y="5013841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478910" y="6295628"/>
            <a:ext cx="1552133" cy="1569660"/>
            <a:chOff x="7054974" y="1202317"/>
            <a:chExt cx="1552133" cy="1569660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02" y="6509467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6478910" y="7879804"/>
            <a:ext cx="1552133" cy="1569660"/>
            <a:chOff x="7054974" y="1247810"/>
            <a:chExt cx="1552133" cy="1569660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207102" y="8048150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3539384"/>
            <a:ext cx="6192688" cy="4124396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62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719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839244"/>
            <a:ext cx="15913768" cy="5616624"/>
          </a:xfrm>
        </p:spPr>
        <p:txBody>
          <a:bodyPr anchor="ctr">
            <a:noAutofit/>
          </a:bodyPr>
          <a:lstStyle>
            <a:lvl1pPr algn="l">
              <a:lnSpc>
                <a:spcPts val="34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50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83" y="2047156"/>
            <a:ext cx="3468257" cy="7200800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3919364"/>
            <a:ext cx="103331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766942" y="4639444"/>
            <a:ext cx="10333148" cy="28083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3038248" y="2983260"/>
            <a:ext cx="3008614" cy="5415505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648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3990999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4783460"/>
            <a:ext cx="9181020" cy="230425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87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2263180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3055641"/>
            <a:ext cx="9181020" cy="215986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7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16633551" cy="518537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08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6799684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19764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59230" y="6800479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59230" y="7520559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359527" y="2263180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78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4" y="2263178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46262" y="6367639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6943702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038548" y="2263179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894236" y="6367640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94236" y="6943703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814" y="2263180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143502" y="6367641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43502" y="6943704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3535990" y="2263181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3391678" y="6367642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91678" y="6943705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1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7735788"/>
            <a:ext cx="13557478" cy="1440161"/>
          </a:xfrm>
        </p:spPr>
        <p:txBody>
          <a:bodyPr anchor="b">
            <a:noAutofit/>
          </a:bodyPr>
          <a:lstStyle>
            <a:lvl1pPr algn="l">
              <a:defRPr sz="7200" kern="0" spc="2000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8310" y="8959702"/>
            <a:ext cx="13464495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72671" y="6743196"/>
            <a:ext cx="661574" cy="1728192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21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246662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246662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790278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246365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246365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519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743606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743606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287222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2743309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743309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25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2551210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838950" y="2263181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622926" y="2263180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4999482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38950" y="4711453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6622926" y="4711452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278" y="7447753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838950" y="7159724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6622926" y="7159723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0828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8731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108731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8890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6793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666793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96952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55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1224855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552696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7667042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0781388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3895734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1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3600400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2263180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1375454" y="2263180"/>
            <a:ext cx="547260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5184000" y="5359524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861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862286" y="3703340"/>
            <a:ext cx="4464496" cy="1091326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4990480" y="3703340"/>
            <a:ext cx="4464496" cy="1091326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9118674" y="3692134"/>
            <a:ext cx="4464496" cy="1091326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13246869" y="3703340"/>
            <a:ext cx="4464496" cy="1091326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438349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18270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822932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6543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694737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46729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975188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14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366342" y="2623220"/>
            <a:ext cx="6120680" cy="61206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2117625" y="4148759"/>
            <a:ext cx="4618114" cy="46181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3022526" y="5935589"/>
            <a:ext cx="2808312" cy="2808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9142413" y="247059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18472" y="238355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318472" y="316060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5974854" y="333469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9145513" y="472648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321572" y="463944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21572" y="541649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5977954" y="559058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9142413" y="7030744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18472" y="6943700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318472" y="7720752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4750718" y="7339745"/>
            <a:ext cx="4391695" cy="555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3022526" y="30297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22526" y="48299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058530" y="699018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3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5830838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5902846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5902846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5830838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12639555" y="2335188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815614" y="2390092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15614" y="3167144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12629212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805271" y="7030744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805271" y="7807796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5593114" y="2384184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40581" y="2407196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40581" y="3184248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5582771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238" y="7047848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238" y="7824900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791278" y="3701272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791278" y="7157656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334894" y="3703340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34894" y="7159724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11806147" y="3358336"/>
            <a:ext cx="833408" cy="7040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11806147" y="7518730"/>
            <a:ext cx="823065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5593114" y="7518730"/>
            <a:ext cx="741780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5593114" y="3358336"/>
            <a:ext cx="741780" cy="7060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6985000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063086" y="2743594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3086" y="3520646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66186" y="5806608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066186" y="6583660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317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263181"/>
            <a:ext cx="16633848" cy="5184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253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1111052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574254" y="462980"/>
            <a:ext cx="661574" cy="1728192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503246" y="82302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503246" y="190314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891972" y="4315408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3919364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4999484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694370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802382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971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9433048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367342" y="2983260"/>
            <a:ext cx="7125692" cy="208823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367342" y="4984448"/>
            <a:ext cx="7125692" cy="33994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07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362191"/>
            <a:ext cx="11985332" cy="674174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896976" y="422705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276723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3286137" y="673241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35423" y="527259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6349623" y="6121606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098909" y="4661783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5977936" y="3734174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727222" y="2274351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9291965" y="4148618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041251" y="2688795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10539813" y="6994463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289099" y="5534640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527582" y="2767236"/>
            <a:ext cx="5184576" cy="20771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527582" y="4757356"/>
            <a:ext cx="5184576" cy="35544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577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8167836"/>
            <a:ext cx="16344898" cy="1871985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40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82302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190314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4243400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3847356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4927476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589208" y="694370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246" y="802382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2503" y="175245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174951" y="174948"/>
            <a:ext cx="8856687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2206" y="4207396"/>
            <a:ext cx="6480720" cy="590465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766942" y="4207396"/>
            <a:ext cx="288032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766942" y="7303740"/>
            <a:ext cx="11377264" cy="28083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175654" y="174948"/>
            <a:ext cx="4968552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863286" y="4423420"/>
            <a:ext cx="8280920" cy="1368152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7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863286" y="5647556"/>
            <a:ext cx="8280920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99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28411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1263127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3351359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5439591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6838950" y="7527823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1176083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1953135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3247650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024702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531921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096269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567142" y="739078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567142" y="816783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80339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2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11746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2110558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4198790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6287022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202351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280056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4095081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872133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616664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943700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6367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4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0278" y="4274836"/>
            <a:ext cx="5904656" cy="1354388"/>
          </a:xfrm>
          <a:prstGeom prst="rect">
            <a:avLst/>
          </a:prstGeom>
        </p:spPr>
        <p:txBody>
          <a:bodyPr anchor="t"/>
          <a:lstStyle>
            <a:lvl1pPr algn="r">
              <a:defRPr sz="7200" spc="6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555502" y="3991372"/>
            <a:ext cx="10372680" cy="17666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6838950" y="391936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1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318964"/>
            <a:ext cx="16457772" cy="91511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8" r:id="rId2"/>
    <p:sldLayoutId id="2147483665" r:id="rId3"/>
    <p:sldLayoutId id="2147483673" r:id="rId4"/>
    <p:sldLayoutId id="2147483674" r:id="rId5"/>
    <p:sldLayoutId id="2147483672" r:id="rId6"/>
    <p:sldLayoutId id="2147483679" r:id="rId7"/>
    <p:sldLayoutId id="2147483680" r:id="rId8"/>
    <p:sldLayoutId id="2147483686" r:id="rId9"/>
    <p:sldLayoutId id="2147483685" r:id="rId10"/>
    <p:sldLayoutId id="2147483696" r:id="rId11"/>
    <p:sldLayoutId id="2147483701" r:id="rId12"/>
    <p:sldLayoutId id="2147483703" r:id="rId13"/>
    <p:sldLayoutId id="2147483702" r:id="rId14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0"/>
            <a:ext cx="16457772" cy="123408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</p:spPr>
        <p:txBody>
          <a:bodyPr vert="horz" lIns="163275" tIns="81638" rIns="163275" bIns="81638" rtlCol="0" anchor="b"/>
          <a:lstStyle>
            <a:lvl1pPr algn="ctr">
              <a:defRPr sz="21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6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1162075"/>
            <a:ext cx="18286413" cy="5760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1">
                  <a:alpha val="54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17280110" y="9638928"/>
            <a:ext cx="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76" r:id="rId3"/>
    <p:sldLayoutId id="2147483688" r:id="rId4"/>
    <p:sldLayoutId id="2147483689" r:id="rId5"/>
    <p:sldLayoutId id="2147483700" r:id="rId6"/>
    <p:sldLayoutId id="2147483695" r:id="rId7"/>
    <p:sldLayoutId id="2147483677" r:id="rId8"/>
    <p:sldLayoutId id="2147483667" r:id="rId9"/>
    <p:sldLayoutId id="2147483683" r:id="rId10"/>
    <p:sldLayoutId id="2147483666" r:id="rId11"/>
    <p:sldLayoutId id="2147483691" r:id="rId12"/>
    <p:sldLayoutId id="2147483675" r:id="rId13"/>
    <p:sldLayoutId id="2147483682" r:id="rId14"/>
    <p:sldLayoutId id="2147483668" r:id="rId15"/>
    <p:sldLayoutId id="2147483687" r:id="rId16"/>
    <p:sldLayoutId id="2147483669" r:id="rId17"/>
    <p:sldLayoutId id="2147483678" r:id="rId18"/>
    <p:sldLayoutId id="2147483670" r:id="rId19"/>
    <p:sldLayoutId id="2147483671" r:id="rId20"/>
    <p:sldLayoutId id="2147483681" r:id="rId21"/>
    <p:sldLayoutId id="2147483690" r:id="rId22"/>
    <p:sldLayoutId id="2147483692" r:id="rId23"/>
    <p:sldLayoutId id="2147483693" r:id="rId24"/>
    <p:sldLayoutId id="2147483694" r:id="rId25"/>
    <p:sldLayoutId id="2147483699" r:id="rId26"/>
    <p:sldLayoutId id="2147483697" r:id="rId27"/>
    <p:sldLayoutId id="2147483704" r:id="rId2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comments" Target="../comments/comment1.xml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microsoft.com/office/2007/relationships/media" Target="../media/media2.avi"/><Relationship Id="rId16" Type="http://schemas.openxmlformats.org/officeDocument/2006/relationships/image" Target="../media/image42.png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3.xml"/><Relationship Id="rId4" Type="http://schemas.openxmlformats.org/officeDocument/2006/relationships/video" Target="../media/media4.mp4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3.jpg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MRI</a:t>
            </a:r>
            <a:r>
              <a:rPr lang="en-US" altLang="ja-JP" dirty="0">
                <a:solidFill>
                  <a:schemeClr val="accent1"/>
                </a:solidFill>
              </a:rPr>
              <a:t> </a:t>
            </a:r>
            <a:r>
              <a:rPr kumimoji="1" lang="en-US" altLang="ja-JP" dirty="0">
                <a:solidFill>
                  <a:schemeClr val="accent1"/>
                </a:solidFill>
              </a:rPr>
              <a:t>AI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ALEXANDRU IFTIMIE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4BD5A3-FDEA-4D64-9EA6-05C7668AC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916" y="3816842"/>
            <a:ext cx="11957010" cy="5326928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 2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Started writing code for the neural network. This part of presentation will focus on the intuition behind the model.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28" name="テキスト プレースホルダー 5">
            <a:extLst>
              <a:ext uri="{FF2B5EF4-FFF2-40B4-BE49-F238E27FC236}">
                <a16:creationId xmlns:a16="http://schemas.microsoft.com/office/drawing/2014/main" id="{016F51FE-05E6-43A6-A8DC-3E60C52FD297}"/>
              </a:ext>
            </a:extLst>
          </p:cNvPr>
          <p:cNvSpPr txBox="1">
            <a:spLocks/>
          </p:cNvSpPr>
          <p:nvPr/>
        </p:nvSpPr>
        <p:spPr>
          <a:xfrm>
            <a:off x="504252" y="4304201"/>
            <a:ext cx="3132347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Receptive field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25B5AD-8220-475C-972E-BA307A1F9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46" y="4767739"/>
            <a:ext cx="2876550" cy="2276475"/>
          </a:xfrm>
          <a:prstGeom prst="rect">
            <a:avLst/>
          </a:prstGeom>
        </p:spPr>
      </p:pic>
      <p:sp>
        <p:nvSpPr>
          <p:cNvPr id="12" name="テキスト プレースホルダー 5">
            <a:extLst>
              <a:ext uri="{FF2B5EF4-FFF2-40B4-BE49-F238E27FC236}">
                <a16:creationId xmlns:a16="http://schemas.microsoft.com/office/drawing/2014/main" id="{837F3342-1CA8-4332-A64D-5B20BE8F9860}"/>
              </a:ext>
            </a:extLst>
          </p:cNvPr>
          <p:cNvSpPr txBox="1">
            <a:spLocks/>
          </p:cNvSpPr>
          <p:nvPr/>
        </p:nvSpPr>
        <p:spPr>
          <a:xfrm>
            <a:off x="11993872" y="3159652"/>
            <a:ext cx="3900184" cy="63281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Final layer volume with 2x2x2x1 (the features)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4" name="テキスト プレースホルダー 5">
            <a:extLst>
              <a:ext uri="{FF2B5EF4-FFF2-40B4-BE49-F238E27FC236}">
                <a16:creationId xmlns:a16="http://schemas.microsoft.com/office/drawing/2014/main" id="{74F00635-C66F-4A7A-B3C0-A2E2843D7429}"/>
              </a:ext>
            </a:extLst>
          </p:cNvPr>
          <p:cNvSpPr txBox="1">
            <a:spLocks/>
          </p:cNvSpPr>
          <p:nvPr/>
        </p:nvSpPr>
        <p:spPr>
          <a:xfrm>
            <a:off x="3461915" y="2911760"/>
            <a:ext cx="5838841" cy="1359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Input volume receptive fields for the following neurons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F14163-6739-42D4-816C-79D2F7BB7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086" y="3820269"/>
            <a:ext cx="11955169" cy="53489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382F3B-6FA4-4B0B-8852-36F84C0C8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916" y="3823925"/>
            <a:ext cx="11942317" cy="5343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6996B8-DE7F-4BAB-B8ED-2D634BC44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1916" y="3823924"/>
            <a:ext cx="11942319" cy="53432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EF96AA-25A7-4417-8E5E-45847A33CF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1914" y="3823922"/>
            <a:ext cx="11942324" cy="53432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2EC4A5-F30B-4818-9A8F-13D2784B1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3869" y="3819344"/>
            <a:ext cx="11939244" cy="53418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C3B4A0-B017-4EB6-847C-961C1D0DEA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1912" y="3807842"/>
            <a:ext cx="11937551" cy="53410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5A8141-1C89-4CF0-9F1A-7BEB3EE3B0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9540" y="3775856"/>
            <a:ext cx="12050011" cy="53914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9EF0A7-D1F4-49F6-B088-EA79095D72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53858" y="3780156"/>
            <a:ext cx="12034892" cy="5384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2B3660-454B-451C-BA37-4063F82254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50824" y="3773626"/>
            <a:ext cx="12109601" cy="5394908"/>
          </a:xfrm>
          <a:prstGeom prst="rect">
            <a:avLst/>
          </a:prstGeom>
        </p:spPr>
      </p:pic>
      <p:pic>
        <p:nvPicPr>
          <p:cNvPr id="25" name="out-7">
            <a:hlinkClick r:id="" action="ppaction://media"/>
            <a:extLst>
              <a:ext uri="{FF2B5EF4-FFF2-40B4-BE49-F238E27FC236}">
                <a16:creationId xmlns:a16="http://schemas.microsoft.com/office/drawing/2014/main" id="{96D005AA-64F3-4577-A25C-550BDBEA11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07" end="971"/>
                </p14:media>
              </p:ext>
            </p:extLst>
          </p:nvPr>
        </p:nvPicPr>
        <p:blipFill rotWithShape="1">
          <a:blip r:embed="rId15"/>
          <a:srcRect l="11788" t="13832" r="7240" b="12960"/>
          <a:stretch>
            <a:fillRect/>
          </a:stretch>
        </p:blipFill>
        <p:spPr>
          <a:xfrm>
            <a:off x="3717895" y="4157417"/>
            <a:ext cx="5799267" cy="43693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F1600D-C996-4F97-A01A-FF512D4223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65369" y="4215296"/>
            <a:ext cx="5579951" cy="44892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54EDC5-983D-48A3-A3A0-BEFBA8EA3A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4614" y="4157418"/>
            <a:ext cx="5693875" cy="46157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9F86BDD-A252-4CF9-AAFD-13B0DD1A3E54}"/>
              </a:ext>
            </a:extLst>
          </p:cNvPr>
          <p:cNvSpPr txBox="1"/>
          <p:nvPr/>
        </p:nvSpPr>
        <p:spPr>
          <a:xfrm>
            <a:off x="9787771" y="4192413"/>
            <a:ext cx="5505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If p(</a:t>
            </a:r>
            <a:r>
              <a:rPr lang="en-US" sz="2000" dirty="0" err="1">
                <a:solidFill>
                  <a:schemeClr val="bg1"/>
                </a:solidFill>
              </a:rPr>
              <a:t>obj|anchor</a:t>
            </a:r>
            <a:r>
              <a:rPr lang="en-US" sz="2000" dirty="0">
                <a:solidFill>
                  <a:schemeClr val="bg1"/>
                </a:solidFill>
              </a:rPr>
              <a:t>) &lt; 0.7 -&gt; discard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9A1638-4F05-426F-A118-DEF7FD81E922}"/>
              </a:ext>
            </a:extLst>
          </p:cNvPr>
          <p:cNvSpPr txBox="1"/>
          <p:nvPr/>
        </p:nvSpPr>
        <p:spPr>
          <a:xfrm>
            <a:off x="9634927" y="7818884"/>
            <a:ext cx="5505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each kept anchor, shift them with a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r>
              <a:rPr lang="en-US" sz="2000" dirty="0">
                <a:solidFill>
                  <a:schemeClr val="bg1"/>
                </a:solidFill>
              </a:rPr>
              <a:t> in order to fit the object better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2A8994-3A44-4793-84AD-45BCB51A106C}"/>
              </a:ext>
            </a:extLst>
          </p:cNvPr>
          <p:cNvSpPr/>
          <p:nvPr/>
        </p:nvSpPr>
        <p:spPr>
          <a:xfrm>
            <a:off x="3197368" y="2808388"/>
            <a:ext cx="14370774" cy="6859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テキスト プレースホルダー 5">
            <a:extLst>
              <a:ext uri="{FF2B5EF4-FFF2-40B4-BE49-F238E27FC236}">
                <a16:creationId xmlns:a16="http://schemas.microsoft.com/office/drawing/2014/main" id="{EC6CF5B0-5012-4ADA-BC29-26E1A01A8840}"/>
              </a:ext>
            </a:extLst>
          </p:cNvPr>
          <p:cNvSpPr txBox="1">
            <a:spLocks/>
          </p:cNvSpPr>
          <p:nvPr/>
        </p:nvSpPr>
        <p:spPr>
          <a:xfrm>
            <a:off x="8477157" y="2286357"/>
            <a:ext cx="5838841" cy="1359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Region proposal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34" name="テキスト プレースホルダー 5">
            <a:extLst>
              <a:ext uri="{FF2B5EF4-FFF2-40B4-BE49-F238E27FC236}">
                <a16:creationId xmlns:a16="http://schemas.microsoft.com/office/drawing/2014/main" id="{6E40127D-3DCF-4E18-AEAC-183E7E4B4BD6}"/>
              </a:ext>
            </a:extLst>
          </p:cNvPr>
          <p:cNvSpPr txBox="1">
            <a:spLocks/>
          </p:cNvSpPr>
          <p:nvPr/>
        </p:nvSpPr>
        <p:spPr>
          <a:xfrm>
            <a:off x="15883121" y="5752220"/>
            <a:ext cx="1290769" cy="46691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Proposals</a:t>
            </a:r>
            <a:endParaRPr lang="ja-JP" altLang="en-US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E3C8B26-B3C9-4AB7-807E-58B584338A1C}"/>
              </a:ext>
            </a:extLst>
          </p:cNvPr>
          <p:cNvSpPr/>
          <p:nvPr/>
        </p:nvSpPr>
        <p:spPr>
          <a:xfrm>
            <a:off x="16047703" y="6143462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52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28" grpId="0"/>
      <p:bldP spid="12" grpId="0"/>
      <p:bldP spid="14" grpId="0"/>
      <p:bldP spid="30" grpId="0"/>
      <p:bldP spid="31" grpId="0"/>
      <p:bldP spid="32" grpId="0" animBg="1"/>
      <p:bldP spid="33" grpId="0"/>
      <p:bldP spid="34" grpId="0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1E104-CAD1-47D2-B683-864CC9DA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318" y="4615409"/>
            <a:ext cx="1473002" cy="145034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 2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Started writing code for the neural network. This part of presentation will focus on the intuition behind the model.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1026" name="Picture 2" descr="Image result for lung 3d neural network">
            <a:extLst>
              <a:ext uri="{FF2B5EF4-FFF2-40B4-BE49-F238E27FC236}">
                <a16:creationId xmlns:a16="http://schemas.microsoft.com/office/drawing/2014/main" id="{BBB312EA-4BD6-4804-838B-493DD2841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8" y="3847356"/>
            <a:ext cx="32861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プレースホルダー 5">
            <a:extLst>
              <a:ext uri="{FF2B5EF4-FFF2-40B4-BE49-F238E27FC236}">
                <a16:creationId xmlns:a16="http://schemas.microsoft.com/office/drawing/2014/main" id="{1F9E0E30-07F0-4705-A8ED-11E7A40E0046}"/>
              </a:ext>
            </a:extLst>
          </p:cNvPr>
          <p:cNvSpPr txBox="1">
            <a:spLocks/>
          </p:cNvSpPr>
          <p:nvPr/>
        </p:nvSpPr>
        <p:spPr>
          <a:xfrm>
            <a:off x="1294334" y="3199284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3D Input volume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2C392B65-36AA-40FC-92FE-2A0E45CF04C0}"/>
              </a:ext>
            </a:extLst>
          </p:cNvPr>
          <p:cNvSpPr/>
          <p:nvPr/>
        </p:nvSpPr>
        <p:spPr>
          <a:xfrm rot="5400000">
            <a:off x="4450363" y="4297126"/>
            <a:ext cx="2736304" cy="2232248"/>
          </a:xfrm>
          <a:prstGeom prst="trapezoid">
            <a:avLst>
              <a:gd name="adj" fmla="val 371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A62CE-3C87-4CF6-BE62-4BD964A6D002}"/>
              </a:ext>
            </a:extLst>
          </p:cNvPr>
          <p:cNvSpPr/>
          <p:nvPr/>
        </p:nvSpPr>
        <p:spPr>
          <a:xfrm>
            <a:off x="4246662" y="2545912"/>
            <a:ext cx="10729192" cy="5256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9EFA9BEB-1C9C-4ECB-93BB-ECB94EF68E7E}"/>
              </a:ext>
            </a:extLst>
          </p:cNvPr>
          <p:cNvSpPr txBox="1">
            <a:spLocks/>
          </p:cNvSpPr>
          <p:nvPr/>
        </p:nvSpPr>
        <p:spPr>
          <a:xfrm>
            <a:off x="8891179" y="2047044"/>
            <a:ext cx="2268251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Neural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4" name="テキスト プレースホルダー 5">
            <a:extLst>
              <a:ext uri="{FF2B5EF4-FFF2-40B4-BE49-F238E27FC236}">
                <a16:creationId xmlns:a16="http://schemas.microsoft.com/office/drawing/2014/main" id="{0E7BA280-C719-4F90-A86F-767EB3AAF8CD}"/>
              </a:ext>
            </a:extLst>
          </p:cNvPr>
          <p:cNvSpPr txBox="1">
            <a:spLocks/>
          </p:cNvSpPr>
          <p:nvPr/>
        </p:nvSpPr>
        <p:spPr>
          <a:xfrm>
            <a:off x="4702391" y="3145539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Feature extraction part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03785F-C82A-43DC-AE3A-1BC6868A2A11}"/>
              </a:ext>
            </a:extLst>
          </p:cNvPr>
          <p:cNvSpPr/>
          <p:nvPr/>
        </p:nvSpPr>
        <p:spPr>
          <a:xfrm>
            <a:off x="7272280" y="5174204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テキスト プレースホルダー 5">
            <a:extLst>
              <a:ext uri="{FF2B5EF4-FFF2-40B4-BE49-F238E27FC236}">
                <a16:creationId xmlns:a16="http://schemas.microsoft.com/office/drawing/2014/main" id="{D7741443-2C1E-4A97-81EA-140B873247BC}"/>
              </a:ext>
            </a:extLst>
          </p:cNvPr>
          <p:cNvSpPr txBox="1">
            <a:spLocks/>
          </p:cNvSpPr>
          <p:nvPr/>
        </p:nvSpPr>
        <p:spPr>
          <a:xfrm>
            <a:off x="6990904" y="4687263"/>
            <a:ext cx="1290769" cy="466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Features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DA97D-CA58-42B4-83A4-2C37E3EC3ECD}"/>
              </a:ext>
            </a:extLst>
          </p:cNvPr>
          <p:cNvSpPr/>
          <p:nvPr/>
        </p:nvSpPr>
        <p:spPr>
          <a:xfrm>
            <a:off x="8281673" y="4800001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テキスト プレースホルダー 5">
            <a:extLst>
              <a:ext uri="{FF2B5EF4-FFF2-40B4-BE49-F238E27FC236}">
                <a16:creationId xmlns:a16="http://schemas.microsoft.com/office/drawing/2014/main" id="{A7BBB44F-F627-431A-B033-51194DE87257}"/>
              </a:ext>
            </a:extLst>
          </p:cNvPr>
          <p:cNvSpPr txBox="1">
            <a:spLocks/>
          </p:cNvSpPr>
          <p:nvPr/>
        </p:nvSpPr>
        <p:spPr>
          <a:xfrm>
            <a:off x="8161325" y="3141531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Region proposal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A07B416-0B79-4272-B0DC-CA1585AE66DB}"/>
              </a:ext>
            </a:extLst>
          </p:cNvPr>
          <p:cNvSpPr/>
          <p:nvPr/>
        </p:nvSpPr>
        <p:spPr>
          <a:xfrm>
            <a:off x="9911550" y="5223745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テキスト プレースホルダー 5">
            <a:extLst>
              <a:ext uri="{FF2B5EF4-FFF2-40B4-BE49-F238E27FC236}">
                <a16:creationId xmlns:a16="http://schemas.microsoft.com/office/drawing/2014/main" id="{AB3DFEE6-A2C0-42F3-8A79-BB3AC020B04F}"/>
              </a:ext>
            </a:extLst>
          </p:cNvPr>
          <p:cNvSpPr txBox="1">
            <a:spLocks/>
          </p:cNvSpPr>
          <p:nvPr/>
        </p:nvSpPr>
        <p:spPr>
          <a:xfrm>
            <a:off x="9600574" y="4687264"/>
            <a:ext cx="1290769" cy="46691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Proposals</a:t>
            </a:r>
            <a:endParaRPr lang="ja-JP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9D1DF2-C32D-4118-ABA3-9A2BCF2B289B}"/>
              </a:ext>
            </a:extLst>
          </p:cNvPr>
          <p:cNvSpPr/>
          <p:nvPr/>
        </p:nvSpPr>
        <p:spPr>
          <a:xfrm>
            <a:off x="11067663" y="4751702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テキスト プレースホルダー 5">
            <a:extLst>
              <a:ext uri="{FF2B5EF4-FFF2-40B4-BE49-F238E27FC236}">
                <a16:creationId xmlns:a16="http://schemas.microsoft.com/office/drawing/2014/main" id="{5BDDD6AA-8F30-4990-B8EC-EE89229FFA76}"/>
              </a:ext>
            </a:extLst>
          </p:cNvPr>
          <p:cNvSpPr txBox="1">
            <a:spLocks/>
          </p:cNvSpPr>
          <p:nvPr/>
        </p:nvSpPr>
        <p:spPr>
          <a:xfrm>
            <a:off x="10897629" y="3160729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Classification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CC2A34C-90B8-4AA1-A8DA-3A7218D00EE3}"/>
              </a:ext>
            </a:extLst>
          </p:cNvPr>
          <p:cNvSpPr/>
          <p:nvPr/>
        </p:nvSpPr>
        <p:spPr>
          <a:xfrm>
            <a:off x="12671598" y="5211999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テキスト プレースホルダー 5">
            <a:extLst>
              <a:ext uri="{FF2B5EF4-FFF2-40B4-BE49-F238E27FC236}">
                <a16:creationId xmlns:a16="http://schemas.microsoft.com/office/drawing/2014/main" id="{A0E8E224-E321-4EC7-9B07-63C84F60DFB7}"/>
              </a:ext>
            </a:extLst>
          </p:cNvPr>
          <p:cNvSpPr txBox="1">
            <a:spLocks/>
          </p:cNvSpPr>
          <p:nvPr/>
        </p:nvSpPr>
        <p:spPr>
          <a:xfrm>
            <a:off x="12416164" y="4653439"/>
            <a:ext cx="1437489" cy="57030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Final predictions</a:t>
            </a:r>
            <a:endParaRPr lang="ja-JP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3509E-5188-452D-84C2-48BABF384C12}"/>
              </a:ext>
            </a:extLst>
          </p:cNvPr>
          <p:cNvSpPr/>
          <p:nvPr/>
        </p:nvSpPr>
        <p:spPr>
          <a:xfrm>
            <a:off x="10831392" y="3067959"/>
            <a:ext cx="3945959" cy="3587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3739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 2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Started writing code for the neural network. This part of presentation will focus on the intuition behind the model.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A62CE-3C87-4CF6-BE62-4BD964A6D002}"/>
              </a:ext>
            </a:extLst>
          </p:cNvPr>
          <p:cNvSpPr/>
          <p:nvPr/>
        </p:nvSpPr>
        <p:spPr>
          <a:xfrm>
            <a:off x="191256" y="2545912"/>
            <a:ext cx="16872582" cy="67020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9EFA9BEB-1C9C-4ECB-93BB-ECB94EF68E7E}"/>
              </a:ext>
            </a:extLst>
          </p:cNvPr>
          <p:cNvSpPr txBox="1">
            <a:spLocks/>
          </p:cNvSpPr>
          <p:nvPr/>
        </p:nvSpPr>
        <p:spPr>
          <a:xfrm>
            <a:off x="4894734" y="2036510"/>
            <a:ext cx="8413841" cy="49345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Classification network (predict whether a proposal is a lung, liver </a:t>
            </a:r>
            <a:r>
              <a:rPr lang="en-US" altLang="ja-JP" dirty="0" err="1">
                <a:solidFill>
                  <a:schemeClr val="accent1"/>
                </a:solidFill>
              </a:rPr>
              <a:t>etc</a:t>
            </a:r>
            <a:r>
              <a:rPr lang="en-US" altLang="ja-JP" dirty="0">
                <a:solidFill>
                  <a:schemeClr val="accent1"/>
                </a:solidFill>
              </a:rPr>
              <a:t>)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234B7-FDDD-4283-B1B3-31F4867B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75" y="4475447"/>
            <a:ext cx="2161087" cy="2244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DE7FD3-C305-40DC-8B3C-6C6C77DF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317" y="4457628"/>
            <a:ext cx="1947730" cy="235054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C4FF80B-0162-4D78-8411-3A0273862423}"/>
              </a:ext>
            </a:extLst>
          </p:cNvPr>
          <p:cNvSpPr/>
          <p:nvPr/>
        </p:nvSpPr>
        <p:spPr>
          <a:xfrm>
            <a:off x="3655942" y="5480937"/>
            <a:ext cx="661287" cy="526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テキスト プレースホルダー 5">
            <a:extLst>
              <a:ext uri="{FF2B5EF4-FFF2-40B4-BE49-F238E27FC236}">
                <a16:creationId xmlns:a16="http://schemas.microsoft.com/office/drawing/2014/main" id="{15B2C777-F557-4556-9945-DC368E16C6E7}"/>
              </a:ext>
            </a:extLst>
          </p:cNvPr>
          <p:cNvSpPr txBox="1">
            <a:spLocks/>
          </p:cNvSpPr>
          <p:nvPr/>
        </p:nvSpPr>
        <p:spPr>
          <a:xfrm>
            <a:off x="3627484" y="5050965"/>
            <a:ext cx="1528965" cy="710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Crop</a:t>
            </a:r>
            <a:endParaRPr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82F20-1A28-4AFB-A12A-AE32570B4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669" y="4545743"/>
            <a:ext cx="2629114" cy="2173804"/>
          </a:xfrm>
          <a:prstGeom prst="rect">
            <a:avLst/>
          </a:prstGeom>
        </p:spPr>
      </p:pic>
      <p:sp>
        <p:nvSpPr>
          <p:cNvPr id="21" name="テキスト プレースホルダー 5">
            <a:extLst>
              <a:ext uri="{FF2B5EF4-FFF2-40B4-BE49-F238E27FC236}">
                <a16:creationId xmlns:a16="http://schemas.microsoft.com/office/drawing/2014/main" id="{693A0C5D-3C41-4DCF-9FD7-D5B954B51F2C}"/>
              </a:ext>
            </a:extLst>
          </p:cNvPr>
          <p:cNvSpPr txBox="1">
            <a:spLocks/>
          </p:cNvSpPr>
          <p:nvPr/>
        </p:nvSpPr>
        <p:spPr>
          <a:xfrm>
            <a:off x="191256" y="4797673"/>
            <a:ext cx="1528965" cy="71056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List of proposals</a:t>
            </a:r>
            <a:endParaRPr lang="ja-JP" alt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0653413-1A9C-46A3-B6F6-7F4FB43C08EB}"/>
              </a:ext>
            </a:extLst>
          </p:cNvPr>
          <p:cNvSpPr/>
          <p:nvPr/>
        </p:nvSpPr>
        <p:spPr>
          <a:xfrm>
            <a:off x="431061" y="5487886"/>
            <a:ext cx="618204" cy="446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819B485-F25B-4158-A7D4-FB471BC37D11}"/>
              </a:ext>
            </a:extLst>
          </p:cNvPr>
          <p:cNvSpPr/>
          <p:nvPr/>
        </p:nvSpPr>
        <p:spPr>
          <a:xfrm>
            <a:off x="6516772" y="5463680"/>
            <a:ext cx="724108" cy="543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テキスト プレースホルダー 5">
            <a:extLst>
              <a:ext uri="{FF2B5EF4-FFF2-40B4-BE49-F238E27FC236}">
                <a16:creationId xmlns:a16="http://schemas.microsoft.com/office/drawing/2014/main" id="{55BF2320-B7B6-4808-8BC3-EBB060E73290}"/>
              </a:ext>
            </a:extLst>
          </p:cNvPr>
          <p:cNvSpPr txBox="1">
            <a:spLocks/>
          </p:cNvSpPr>
          <p:nvPr/>
        </p:nvSpPr>
        <p:spPr>
          <a:xfrm>
            <a:off x="6426252" y="5009083"/>
            <a:ext cx="1699191" cy="710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Resize</a:t>
            </a:r>
            <a:endParaRPr lang="ja-JP" altLang="en-US" dirty="0"/>
          </a:p>
        </p:txBody>
      </p:sp>
      <p:sp>
        <p:nvSpPr>
          <p:cNvPr id="25" name="テキスト プレースホルダー 5">
            <a:extLst>
              <a:ext uri="{FF2B5EF4-FFF2-40B4-BE49-F238E27FC236}">
                <a16:creationId xmlns:a16="http://schemas.microsoft.com/office/drawing/2014/main" id="{1BEFBC09-F525-4346-9863-FB4728BFF7A6}"/>
              </a:ext>
            </a:extLst>
          </p:cNvPr>
          <p:cNvSpPr txBox="1">
            <a:spLocks/>
          </p:cNvSpPr>
          <p:nvPr/>
        </p:nvSpPr>
        <p:spPr>
          <a:xfrm>
            <a:off x="4787223" y="3946894"/>
            <a:ext cx="1528965" cy="710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(W,H,D,C)</a:t>
            </a:r>
            <a:endParaRPr lang="ja-JP" altLang="en-US" dirty="0"/>
          </a:p>
        </p:txBody>
      </p:sp>
      <p:sp>
        <p:nvSpPr>
          <p:cNvPr id="27" name="テキスト プレースホルダー 5">
            <a:extLst>
              <a:ext uri="{FF2B5EF4-FFF2-40B4-BE49-F238E27FC236}">
                <a16:creationId xmlns:a16="http://schemas.microsoft.com/office/drawing/2014/main" id="{97E424F0-6375-428D-8F98-EE1AD3257385}"/>
              </a:ext>
            </a:extLst>
          </p:cNvPr>
          <p:cNvSpPr txBox="1">
            <a:spLocks/>
          </p:cNvSpPr>
          <p:nvPr/>
        </p:nvSpPr>
        <p:spPr>
          <a:xfrm>
            <a:off x="7742590" y="3996253"/>
            <a:ext cx="1769914" cy="710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(14,14,14,C)</a:t>
            </a:r>
            <a:endParaRPr lang="ja-JP" alt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5CA1D93-3D84-46E5-80A4-E5215FEED5E7}"/>
              </a:ext>
            </a:extLst>
          </p:cNvPr>
          <p:cNvSpPr/>
          <p:nvPr/>
        </p:nvSpPr>
        <p:spPr>
          <a:xfrm>
            <a:off x="10159159" y="5446968"/>
            <a:ext cx="1087136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テキスト プレースホルダー 5">
            <a:extLst>
              <a:ext uri="{FF2B5EF4-FFF2-40B4-BE49-F238E27FC236}">
                <a16:creationId xmlns:a16="http://schemas.microsoft.com/office/drawing/2014/main" id="{B5AFADED-F55A-4443-BA29-F507FD5A01DF}"/>
              </a:ext>
            </a:extLst>
          </p:cNvPr>
          <p:cNvSpPr txBox="1">
            <a:spLocks/>
          </p:cNvSpPr>
          <p:nvPr/>
        </p:nvSpPr>
        <p:spPr>
          <a:xfrm>
            <a:off x="10036751" y="4946444"/>
            <a:ext cx="1699191" cy="710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Vectorize</a:t>
            </a:r>
            <a:endParaRPr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AF9DE4-86B3-4EF3-B8E4-310E35A40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8884" y="4545742"/>
            <a:ext cx="4488501" cy="21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9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/>
      <p:bldP spid="27" grpId="0"/>
      <p:bldP spid="28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1E104-CAD1-47D2-B683-864CC9DA5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4258" y="4200246"/>
            <a:ext cx="1473002" cy="145034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 3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Improve the performance using unsupervised learning. We have 5 labeled examples but 50 unlabeled.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1026" name="Picture 2" descr="Image result for lung 3d neural network">
            <a:extLst>
              <a:ext uri="{FF2B5EF4-FFF2-40B4-BE49-F238E27FC236}">
                <a16:creationId xmlns:a16="http://schemas.microsoft.com/office/drawing/2014/main" id="{BBB312EA-4BD6-4804-838B-493DD2841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18" y="3432193"/>
            <a:ext cx="32861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プレースホルダー 5">
            <a:extLst>
              <a:ext uri="{FF2B5EF4-FFF2-40B4-BE49-F238E27FC236}">
                <a16:creationId xmlns:a16="http://schemas.microsoft.com/office/drawing/2014/main" id="{1F9E0E30-07F0-4705-A8ED-11E7A40E0046}"/>
              </a:ext>
            </a:extLst>
          </p:cNvPr>
          <p:cNvSpPr txBox="1">
            <a:spLocks/>
          </p:cNvSpPr>
          <p:nvPr/>
        </p:nvSpPr>
        <p:spPr>
          <a:xfrm>
            <a:off x="1298274" y="2784121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3D Input volume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2C392B65-36AA-40FC-92FE-2A0E45CF04C0}"/>
              </a:ext>
            </a:extLst>
          </p:cNvPr>
          <p:cNvSpPr/>
          <p:nvPr/>
        </p:nvSpPr>
        <p:spPr>
          <a:xfrm rot="5400000">
            <a:off x="4454303" y="3881963"/>
            <a:ext cx="2736304" cy="2232248"/>
          </a:xfrm>
          <a:prstGeom prst="trapezoid">
            <a:avLst>
              <a:gd name="adj" fmla="val 371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A62CE-3C87-4CF6-BE62-4BD964A6D002}"/>
              </a:ext>
            </a:extLst>
          </p:cNvPr>
          <p:cNvSpPr/>
          <p:nvPr/>
        </p:nvSpPr>
        <p:spPr>
          <a:xfrm>
            <a:off x="4250602" y="2130749"/>
            <a:ext cx="10729192" cy="4910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9EFA9BEB-1C9C-4ECB-93BB-ECB94EF68E7E}"/>
              </a:ext>
            </a:extLst>
          </p:cNvPr>
          <p:cNvSpPr txBox="1">
            <a:spLocks/>
          </p:cNvSpPr>
          <p:nvPr/>
        </p:nvSpPr>
        <p:spPr>
          <a:xfrm>
            <a:off x="8895119" y="1631881"/>
            <a:ext cx="2268251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Neural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4" name="テキスト プレースホルダー 5">
            <a:extLst>
              <a:ext uri="{FF2B5EF4-FFF2-40B4-BE49-F238E27FC236}">
                <a16:creationId xmlns:a16="http://schemas.microsoft.com/office/drawing/2014/main" id="{0E7BA280-C719-4F90-A86F-767EB3AAF8CD}"/>
              </a:ext>
            </a:extLst>
          </p:cNvPr>
          <p:cNvSpPr txBox="1">
            <a:spLocks/>
          </p:cNvSpPr>
          <p:nvPr/>
        </p:nvSpPr>
        <p:spPr>
          <a:xfrm>
            <a:off x="4706331" y="2730376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Feature extraction part (encoding)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03785F-C82A-43DC-AE3A-1BC6868A2A11}"/>
              </a:ext>
            </a:extLst>
          </p:cNvPr>
          <p:cNvSpPr/>
          <p:nvPr/>
        </p:nvSpPr>
        <p:spPr>
          <a:xfrm>
            <a:off x="7276220" y="4759041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テキスト プレースホルダー 5">
            <a:extLst>
              <a:ext uri="{FF2B5EF4-FFF2-40B4-BE49-F238E27FC236}">
                <a16:creationId xmlns:a16="http://schemas.microsoft.com/office/drawing/2014/main" id="{D7741443-2C1E-4A97-81EA-140B873247BC}"/>
              </a:ext>
            </a:extLst>
          </p:cNvPr>
          <p:cNvSpPr txBox="1">
            <a:spLocks/>
          </p:cNvSpPr>
          <p:nvPr/>
        </p:nvSpPr>
        <p:spPr>
          <a:xfrm>
            <a:off x="6994844" y="4272100"/>
            <a:ext cx="1290769" cy="466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Features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DA97D-CA58-42B4-83A4-2C37E3EC3ECD}"/>
              </a:ext>
            </a:extLst>
          </p:cNvPr>
          <p:cNvSpPr/>
          <p:nvPr/>
        </p:nvSpPr>
        <p:spPr>
          <a:xfrm>
            <a:off x="8285613" y="4384838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テキスト プレースホルダー 5">
            <a:extLst>
              <a:ext uri="{FF2B5EF4-FFF2-40B4-BE49-F238E27FC236}">
                <a16:creationId xmlns:a16="http://schemas.microsoft.com/office/drawing/2014/main" id="{A7BBB44F-F627-431A-B033-51194DE87257}"/>
              </a:ext>
            </a:extLst>
          </p:cNvPr>
          <p:cNvSpPr txBox="1">
            <a:spLocks/>
          </p:cNvSpPr>
          <p:nvPr/>
        </p:nvSpPr>
        <p:spPr>
          <a:xfrm>
            <a:off x="8165265" y="2726368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Region proposal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A07B416-0B79-4272-B0DC-CA1585AE66DB}"/>
              </a:ext>
            </a:extLst>
          </p:cNvPr>
          <p:cNvSpPr/>
          <p:nvPr/>
        </p:nvSpPr>
        <p:spPr>
          <a:xfrm>
            <a:off x="9915490" y="4808582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テキスト プレースホルダー 5">
            <a:extLst>
              <a:ext uri="{FF2B5EF4-FFF2-40B4-BE49-F238E27FC236}">
                <a16:creationId xmlns:a16="http://schemas.microsoft.com/office/drawing/2014/main" id="{AB3DFEE6-A2C0-42F3-8A79-BB3AC020B04F}"/>
              </a:ext>
            </a:extLst>
          </p:cNvPr>
          <p:cNvSpPr txBox="1">
            <a:spLocks/>
          </p:cNvSpPr>
          <p:nvPr/>
        </p:nvSpPr>
        <p:spPr>
          <a:xfrm>
            <a:off x="9604514" y="4272101"/>
            <a:ext cx="1290769" cy="46691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Proposals</a:t>
            </a:r>
            <a:endParaRPr lang="ja-JP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9D1DF2-C32D-4118-ABA3-9A2BCF2B289B}"/>
              </a:ext>
            </a:extLst>
          </p:cNvPr>
          <p:cNvSpPr/>
          <p:nvPr/>
        </p:nvSpPr>
        <p:spPr>
          <a:xfrm>
            <a:off x="11071603" y="4336539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テキスト プレースホルダー 5">
            <a:extLst>
              <a:ext uri="{FF2B5EF4-FFF2-40B4-BE49-F238E27FC236}">
                <a16:creationId xmlns:a16="http://schemas.microsoft.com/office/drawing/2014/main" id="{5BDDD6AA-8F30-4990-B8EC-EE89229FFA76}"/>
              </a:ext>
            </a:extLst>
          </p:cNvPr>
          <p:cNvSpPr txBox="1">
            <a:spLocks/>
          </p:cNvSpPr>
          <p:nvPr/>
        </p:nvSpPr>
        <p:spPr>
          <a:xfrm>
            <a:off x="10901569" y="2745566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Classification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CC2A34C-90B8-4AA1-A8DA-3A7218D00EE3}"/>
              </a:ext>
            </a:extLst>
          </p:cNvPr>
          <p:cNvSpPr/>
          <p:nvPr/>
        </p:nvSpPr>
        <p:spPr>
          <a:xfrm>
            <a:off x="12675538" y="4796836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テキスト プレースホルダー 5">
            <a:extLst>
              <a:ext uri="{FF2B5EF4-FFF2-40B4-BE49-F238E27FC236}">
                <a16:creationId xmlns:a16="http://schemas.microsoft.com/office/drawing/2014/main" id="{A0E8E224-E321-4EC7-9B07-63C84F60DFB7}"/>
              </a:ext>
            </a:extLst>
          </p:cNvPr>
          <p:cNvSpPr txBox="1">
            <a:spLocks/>
          </p:cNvSpPr>
          <p:nvPr/>
        </p:nvSpPr>
        <p:spPr>
          <a:xfrm>
            <a:off x="12420104" y="4238276"/>
            <a:ext cx="1437489" cy="57030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Final predictions</a:t>
            </a:r>
            <a:endParaRPr lang="ja-JP" altLang="en-US" dirty="0"/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FE28B06A-1775-44AA-89B7-05265C22DB47}"/>
              </a:ext>
            </a:extLst>
          </p:cNvPr>
          <p:cNvSpPr/>
          <p:nvPr/>
        </p:nvSpPr>
        <p:spPr>
          <a:xfrm rot="16200000">
            <a:off x="8026890" y="3915597"/>
            <a:ext cx="2736304" cy="2232248"/>
          </a:xfrm>
          <a:prstGeom prst="trapezoid">
            <a:avLst>
              <a:gd name="adj" fmla="val 371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テキスト プレースホルダー 5">
            <a:extLst>
              <a:ext uri="{FF2B5EF4-FFF2-40B4-BE49-F238E27FC236}">
                <a16:creationId xmlns:a16="http://schemas.microsoft.com/office/drawing/2014/main" id="{7551C334-5986-416C-BC1C-C89547A1877F}"/>
              </a:ext>
            </a:extLst>
          </p:cNvPr>
          <p:cNvSpPr txBox="1">
            <a:spLocks/>
          </p:cNvSpPr>
          <p:nvPr/>
        </p:nvSpPr>
        <p:spPr>
          <a:xfrm>
            <a:off x="8165265" y="2951990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Feature decoding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pic>
        <p:nvPicPr>
          <p:cNvPr id="28" name="Picture 2" descr="Image result for lung 3d neural network">
            <a:extLst>
              <a:ext uri="{FF2B5EF4-FFF2-40B4-BE49-F238E27FC236}">
                <a16:creationId xmlns:a16="http://schemas.microsoft.com/office/drawing/2014/main" id="{AAB7744E-C3BF-490E-98FC-9FBD6680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226" y="3111035"/>
            <a:ext cx="32861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869EA-7A2B-43F7-ACE6-DE0AC49D3886}"/>
              </a:ext>
            </a:extLst>
          </p:cNvPr>
          <p:cNvSpPr txBox="1"/>
          <p:nvPr/>
        </p:nvSpPr>
        <p:spPr>
          <a:xfrm>
            <a:off x="5926368" y="6411431"/>
            <a:ext cx="374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compression rate is 30x.</a:t>
            </a:r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F0DA5C00-CE93-4C3E-A985-5462829892DC}"/>
              </a:ext>
            </a:extLst>
          </p:cNvPr>
          <p:cNvSpPr/>
          <p:nvPr/>
        </p:nvSpPr>
        <p:spPr>
          <a:xfrm rot="5400000">
            <a:off x="4458276" y="3876588"/>
            <a:ext cx="2736304" cy="2232248"/>
          </a:xfrm>
          <a:prstGeom prst="trapezoid">
            <a:avLst>
              <a:gd name="adj" fmla="val 37191"/>
            </a:avLst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out-3">
            <a:hlinkClick r:id="" action="ppaction://media"/>
            <a:extLst>
              <a:ext uri="{FF2B5EF4-FFF2-40B4-BE49-F238E27FC236}">
                <a16:creationId xmlns:a16="http://schemas.microsoft.com/office/drawing/2014/main" id="{B982FC5D-2B5B-4D50-9BEA-104BE3A91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5379" y="7154291"/>
            <a:ext cx="6610445" cy="2796727"/>
          </a:xfrm>
          <a:prstGeom prst="rect">
            <a:avLst/>
          </a:prstGeom>
        </p:spPr>
      </p:pic>
      <p:pic>
        <p:nvPicPr>
          <p:cNvPr id="17" name="out-6">
            <a:hlinkClick r:id="" action="ppaction://media"/>
            <a:extLst>
              <a:ext uri="{FF2B5EF4-FFF2-40B4-BE49-F238E27FC236}">
                <a16:creationId xmlns:a16="http://schemas.microsoft.com/office/drawing/2014/main" id="{A65D8381-52C2-4555-AF92-1B7A21B0A7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2709" t="20032" r="31344" b="19233"/>
          <a:stretch/>
        </p:blipFill>
        <p:spPr>
          <a:xfrm>
            <a:off x="7751980" y="7139881"/>
            <a:ext cx="3286124" cy="315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8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15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6" grpId="0" animBg="1"/>
      <p:bldP spid="27" grpId="0"/>
      <p:bldP spid="3" grpId="0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1E104-CAD1-47D2-B683-864CC9DA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318" y="4615409"/>
            <a:ext cx="1473002" cy="145034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 3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Started writing code for the neural network. This part of presentation will focus on the intuition behind the model.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1026" name="Picture 2" descr="Image result for lung 3d neural network">
            <a:extLst>
              <a:ext uri="{FF2B5EF4-FFF2-40B4-BE49-F238E27FC236}">
                <a16:creationId xmlns:a16="http://schemas.microsoft.com/office/drawing/2014/main" id="{BBB312EA-4BD6-4804-838B-493DD2841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8" y="3847356"/>
            <a:ext cx="32861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プレースホルダー 5">
            <a:extLst>
              <a:ext uri="{FF2B5EF4-FFF2-40B4-BE49-F238E27FC236}">
                <a16:creationId xmlns:a16="http://schemas.microsoft.com/office/drawing/2014/main" id="{1F9E0E30-07F0-4705-A8ED-11E7A40E0046}"/>
              </a:ext>
            </a:extLst>
          </p:cNvPr>
          <p:cNvSpPr txBox="1">
            <a:spLocks/>
          </p:cNvSpPr>
          <p:nvPr/>
        </p:nvSpPr>
        <p:spPr>
          <a:xfrm>
            <a:off x="1294334" y="3199284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3D Input volume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2C392B65-36AA-40FC-92FE-2A0E45CF04C0}"/>
              </a:ext>
            </a:extLst>
          </p:cNvPr>
          <p:cNvSpPr/>
          <p:nvPr/>
        </p:nvSpPr>
        <p:spPr>
          <a:xfrm rot="5400000">
            <a:off x="4450363" y="4297126"/>
            <a:ext cx="2736304" cy="2232248"/>
          </a:xfrm>
          <a:prstGeom prst="trapezoid">
            <a:avLst>
              <a:gd name="adj" fmla="val 371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A62CE-3C87-4CF6-BE62-4BD964A6D002}"/>
              </a:ext>
            </a:extLst>
          </p:cNvPr>
          <p:cNvSpPr/>
          <p:nvPr/>
        </p:nvSpPr>
        <p:spPr>
          <a:xfrm>
            <a:off x="4246662" y="2545912"/>
            <a:ext cx="10729192" cy="5256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9EFA9BEB-1C9C-4ECB-93BB-ECB94EF68E7E}"/>
              </a:ext>
            </a:extLst>
          </p:cNvPr>
          <p:cNvSpPr txBox="1">
            <a:spLocks/>
          </p:cNvSpPr>
          <p:nvPr/>
        </p:nvSpPr>
        <p:spPr>
          <a:xfrm>
            <a:off x="8891179" y="2047044"/>
            <a:ext cx="2268251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Neural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4" name="テキスト プレースホルダー 5">
            <a:extLst>
              <a:ext uri="{FF2B5EF4-FFF2-40B4-BE49-F238E27FC236}">
                <a16:creationId xmlns:a16="http://schemas.microsoft.com/office/drawing/2014/main" id="{0E7BA280-C719-4F90-A86F-767EB3AAF8CD}"/>
              </a:ext>
            </a:extLst>
          </p:cNvPr>
          <p:cNvSpPr txBox="1">
            <a:spLocks/>
          </p:cNvSpPr>
          <p:nvPr/>
        </p:nvSpPr>
        <p:spPr>
          <a:xfrm>
            <a:off x="4702391" y="3145539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Feature extraction part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03785F-C82A-43DC-AE3A-1BC6868A2A11}"/>
              </a:ext>
            </a:extLst>
          </p:cNvPr>
          <p:cNvSpPr/>
          <p:nvPr/>
        </p:nvSpPr>
        <p:spPr>
          <a:xfrm>
            <a:off x="7272280" y="5174204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テキスト プレースホルダー 5">
            <a:extLst>
              <a:ext uri="{FF2B5EF4-FFF2-40B4-BE49-F238E27FC236}">
                <a16:creationId xmlns:a16="http://schemas.microsoft.com/office/drawing/2014/main" id="{D7741443-2C1E-4A97-81EA-140B873247BC}"/>
              </a:ext>
            </a:extLst>
          </p:cNvPr>
          <p:cNvSpPr txBox="1">
            <a:spLocks/>
          </p:cNvSpPr>
          <p:nvPr/>
        </p:nvSpPr>
        <p:spPr>
          <a:xfrm>
            <a:off x="6990904" y="4687263"/>
            <a:ext cx="1290769" cy="466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Features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DA97D-CA58-42B4-83A4-2C37E3EC3ECD}"/>
              </a:ext>
            </a:extLst>
          </p:cNvPr>
          <p:cNvSpPr/>
          <p:nvPr/>
        </p:nvSpPr>
        <p:spPr>
          <a:xfrm>
            <a:off x="8281673" y="4800001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テキスト プレースホルダー 5">
            <a:extLst>
              <a:ext uri="{FF2B5EF4-FFF2-40B4-BE49-F238E27FC236}">
                <a16:creationId xmlns:a16="http://schemas.microsoft.com/office/drawing/2014/main" id="{A7BBB44F-F627-431A-B033-51194DE87257}"/>
              </a:ext>
            </a:extLst>
          </p:cNvPr>
          <p:cNvSpPr txBox="1">
            <a:spLocks/>
          </p:cNvSpPr>
          <p:nvPr/>
        </p:nvSpPr>
        <p:spPr>
          <a:xfrm>
            <a:off x="8161325" y="3141531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Region proposal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A07B416-0B79-4272-B0DC-CA1585AE66DB}"/>
              </a:ext>
            </a:extLst>
          </p:cNvPr>
          <p:cNvSpPr/>
          <p:nvPr/>
        </p:nvSpPr>
        <p:spPr>
          <a:xfrm>
            <a:off x="9911550" y="5223745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テキスト プレースホルダー 5">
            <a:extLst>
              <a:ext uri="{FF2B5EF4-FFF2-40B4-BE49-F238E27FC236}">
                <a16:creationId xmlns:a16="http://schemas.microsoft.com/office/drawing/2014/main" id="{AB3DFEE6-A2C0-42F3-8A79-BB3AC020B04F}"/>
              </a:ext>
            </a:extLst>
          </p:cNvPr>
          <p:cNvSpPr txBox="1">
            <a:spLocks/>
          </p:cNvSpPr>
          <p:nvPr/>
        </p:nvSpPr>
        <p:spPr>
          <a:xfrm>
            <a:off x="9600574" y="4687264"/>
            <a:ext cx="1290769" cy="46691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Proposals</a:t>
            </a:r>
            <a:endParaRPr lang="ja-JP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9D1DF2-C32D-4118-ABA3-9A2BCF2B289B}"/>
              </a:ext>
            </a:extLst>
          </p:cNvPr>
          <p:cNvSpPr/>
          <p:nvPr/>
        </p:nvSpPr>
        <p:spPr>
          <a:xfrm>
            <a:off x="11067663" y="4751702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テキスト プレースホルダー 5">
            <a:extLst>
              <a:ext uri="{FF2B5EF4-FFF2-40B4-BE49-F238E27FC236}">
                <a16:creationId xmlns:a16="http://schemas.microsoft.com/office/drawing/2014/main" id="{5BDDD6AA-8F30-4990-B8EC-EE89229FFA76}"/>
              </a:ext>
            </a:extLst>
          </p:cNvPr>
          <p:cNvSpPr txBox="1">
            <a:spLocks/>
          </p:cNvSpPr>
          <p:nvPr/>
        </p:nvSpPr>
        <p:spPr>
          <a:xfrm>
            <a:off x="10897629" y="3160729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Classification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CC2A34C-90B8-4AA1-A8DA-3A7218D00EE3}"/>
              </a:ext>
            </a:extLst>
          </p:cNvPr>
          <p:cNvSpPr/>
          <p:nvPr/>
        </p:nvSpPr>
        <p:spPr>
          <a:xfrm>
            <a:off x="12671598" y="5211999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テキスト プレースホルダー 5">
            <a:extLst>
              <a:ext uri="{FF2B5EF4-FFF2-40B4-BE49-F238E27FC236}">
                <a16:creationId xmlns:a16="http://schemas.microsoft.com/office/drawing/2014/main" id="{A0E8E224-E321-4EC7-9B07-63C84F60DFB7}"/>
              </a:ext>
            </a:extLst>
          </p:cNvPr>
          <p:cNvSpPr txBox="1">
            <a:spLocks/>
          </p:cNvSpPr>
          <p:nvPr/>
        </p:nvSpPr>
        <p:spPr>
          <a:xfrm>
            <a:off x="12416164" y="4653439"/>
            <a:ext cx="1437489" cy="57030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Final predictions</a:t>
            </a:r>
            <a:endParaRPr lang="ja-JP" altLang="en-US" dirty="0"/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A4E5A0C7-4897-4A9F-A6D5-8EF52A005AA6}"/>
              </a:ext>
            </a:extLst>
          </p:cNvPr>
          <p:cNvSpPr/>
          <p:nvPr/>
        </p:nvSpPr>
        <p:spPr>
          <a:xfrm rot="5400000">
            <a:off x="4454336" y="4291751"/>
            <a:ext cx="2736304" cy="2232248"/>
          </a:xfrm>
          <a:prstGeom prst="trapezoid">
            <a:avLst>
              <a:gd name="adj" fmla="val 37191"/>
            </a:avLst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097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RELEVANT WORK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ConvNet</a:t>
            </a:r>
            <a:r>
              <a:rPr lang="en-US" dirty="0"/>
              <a:t>-Based Localization of Anatomical Structures in 3D Medical Images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Bob D. de Vos, </a:t>
            </a:r>
            <a:r>
              <a:rPr lang="en-US" sz="2000" dirty="0" err="1">
                <a:solidFill>
                  <a:schemeClr val="tx1"/>
                </a:solidFill>
              </a:rPr>
              <a:t>Jelmer</a:t>
            </a:r>
            <a:r>
              <a:rPr lang="en-US" sz="2000" dirty="0">
                <a:solidFill>
                  <a:schemeClr val="tx1"/>
                </a:solidFill>
              </a:rPr>
              <a:t> M. </a:t>
            </a:r>
            <a:r>
              <a:rPr lang="en-US" sz="2000" dirty="0" err="1">
                <a:solidFill>
                  <a:schemeClr val="tx1"/>
                </a:solidFill>
              </a:rPr>
              <a:t>Wolterink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Pim</a:t>
            </a:r>
            <a:r>
              <a:rPr lang="en-US" sz="2000" dirty="0">
                <a:solidFill>
                  <a:schemeClr val="tx1"/>
                </a:solidFill>
              </a:rPr>
              <a:t> A. de Jong, Tim </a:t>
            </a:r>
            <a:r>
              <a:rPr lang="en-US" sz="2000" dirty="0" err="1">
                <a:solidFill>
                  <a:schemeClr val="tx1"/>
                </a:solidFill>
              </a:rPr>
              <a:t>Leiner</a:t>
            </a:r>
            <a:r>
              <a:rPr lang="en-US" sz="2000" dirty="0">
                <a:solidFill>
                  <a:schemeClr val="tx1"/>
                </a:solidFill>
              </a:rPr>
              <a:t>, Max A. </a:t>
            </a:r>
            <a:r>
              <a:rPr lang="en-US" sz="2000" dirty="0" err="1">
                <a:solidFill>
                  <a:schemeClr val="tx1"/>
                </a:solidFill>
              </a:rPr>
              <a:t>Viergever</a:t>
            </a:r>
            <a:r>
              <a:rPr lang="en-US" sz="2000" dirty="0">
                <a:solidFill>
                  <a:schemeClr val="tx1"/>
                </a:solidFill>
              </a:rPr>
              <a:t>, Ivana </a:t>
            </a:r>
            <a:r>
              <a:rPr lang="en-US" sz="2000" dirty="0" err="1">
                <a:solidFill>
                  <a:schemeClr val="tx1"/>
                </a:solidFill>
              </a:rPr>
              <a:t>Isgum</a:t>
            </a:r>
            <a:endParaRPr kumimoji="1" lang="ja-JP" altLang="en-US" sz="1900" dirty="0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They used a less elegant solution to this problem (included some heuristics and feature engineering). They had a larger private dataset, thus I could not compare the my model with theirs.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Automatic organ segmentation on torso CT images by using content-based image retrieval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Xiangrong</a:t>
            </a:r>
            <a:r>
              <a:rPr lang="en-US" sz="2400" dirty="0">
                <a:solidFill>
                  <a:schemeClr val="tx1"/>
                </a:solidFill>
              </a:rPr>
              <a:t> Zhou, Takeshi Hara, Masayuki Kanematsu, Hiroshi Fujita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/>
              <a:t>No neural networks were used. Still, they used a similar method as above. They also included segmentation as an objective.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VoxelNet</a:t>
            </a:r>
            <a:r>
              <a:rPr lang="en-US" dirty="0"/>
              <a:t>: End-to-End Learning for Point Cloud Based 3D Object Detection </a:t>
            </a:r>
          </a:p>
          <a:p>
            <a:r>
              <a:rPr lang="en-US" sz="2400" dirty="0">
                <a:solidFill>
                  <a:schemeClr val="tx1"/>
                </a:solidFill>
              </a:rPr>
              <a:t>Yin Zhou, </a:t>
            </a:r>
            <a:r>
              <a:rPr lang="en-US" sz="2400" dirty="0" err="1">
                <a:solidFill>
                  <a:schemeClr val="tx1"/>
                </a:solidFill>
              </a:rPr>
              <a:t>Oncel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Tuzel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Similar method as mine, but they used it for processing Lidar data for autonomous vehicles.</a:t>
            </a:r>
          </a:p>
          <a:p>
            <a:r>
              <a:rPr kumimoji="1" lang="en-US" altLang="ja-JP" dirty="0"/>
              <a:t>Some of the </a:t>
            </a:r>
            <a:r>
              <a:rPr lang="en-US" altLang="ja-JP" dirty="0"/>
              <a:t>ideas could be used for future improvement of my method.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60119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CRAFTING TOOLS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ja-JP" dirty="0"/>
              <a:t>Deep learning frameworks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 err="1"/>
              <a:t>Keras</a:t>
            </a:r>
            <a:r>
              <a:rPr lang="en-US" altLang="ja-JP" dirty="0"/>
              <a:t> and </a:t>
            </a:r>
            <a:r>
              <a:rPr lang="en-US" altLang="ja-JP" dirty="0" err="1"/>
              <a:t>Tensorflow</a:t>
            </a:r>
            <a:r>
              <a:rPr lang="en-US" altLang="ja-JP" dirty="0"/>
              <a:t> represent the best combination for rapid prototyping in machine learning.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C++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Some of the operations needed for 3D processing were not already implemented in the above frameworks.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Programming language</a:t>
            </a: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High-level, general purpose, code readability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Nvidia GPU</a:t>
            </a: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/>
              <a:t>It is a must have for fast results.</a:t>
            </a:r>
            <a:endParaRPr kumimoji="1" lang="ja-JP" alt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DEF03A4-8E03-4E11-A740-E07DA2AF2D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" r="-50"/>
          <a:stretch/>
        </p:blipFill>
        <p:spPr>
          <a:xfrm>
            <a:off x="790278" y="2724077"/>
            <a:ext cx="3312370" cy="1519211"/>
          </a:xfrm>
          <a:effectLst>
            <a:glow rad="215900">
              <a:schemeClr val="accent1">
                <a:alpha val="37000"/>
              </a:schemeClr>
            </a:glow>
          </a:effectLst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24D8BC0-16FE-428E-9731-CD576ED669C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3" b="5523"/>
          <a:stretch>
            <a:fillRect/>
          </a:stretch>
        </p:blipFill>
        <p:spPr>
          <a:effectLst>
            <a:glow rad="215900">
              <a:schemeClr val="accent1">
                <a:alpha val="37000"/>
              </a:schemeClr>
            </a:glow>
          </a:effectLst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4C73348D-A8BF-4A87-8AD8-A9059360718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>
            <a:fillRect/>
          </a:stretch>
        </p:blipFill>
        <p:spPr>
          <a:effectLst>
            <a:glow rad="215900">
              <a:schemeClr val="accent1">
                <a:alpha val="37000"/>
              </a:schemeClr>
            </a:glow>
          </a:effec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A5BF619-6244-4A76-9506-4F90B51130A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r="12857"/>
          <a:stretch>
            <a:fillRect/>
          </a:stretch>
        </p:blipFill>
        <p:spPr>
          <a:effectLst>
            <a:glow rad="215900">
              <a:schemeClr val="accent1">
                <a:alpha val="3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834535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MONETIZING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Research funds would be the </a:t>
            </a:r>
            <a:r>
              <a:rPr kumimoji="1" lang="en-US" altLang="ja-JP"/>
              <a:t>best thing ????????????????????????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MRI and CT scanner prices are already high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MRI scanner prices range form 150K $ to 400K $.</a:t>
            </a:r>
          </a:p>
          <a:p>
            <a:r>
              <a:rPr lang="en-US" altLang="ja-JP" dirty="0"/>
              <a:t>CT scanner prices range from 75K $ to 800K $.</a:t>
            </a:r>
          </a:p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The research version of the project should remain open source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/>
              <a:t>This project is based on another open source project 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Price of integrating the production model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A simple 2K $ system with a Nvidia GTX 1080 GPU should be sufficient. Production algorithm should be licensed.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20923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Alexandru Iftimie</a:t>
            </a:r>
          </a:p>
          <a:p>
            <a:r>
              <a:rPr lang="en-US" altLang="ja-JP" dirty="0"/>
              <a:t>https://github.com/Iftimie/Mask_RCNN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08063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ABOUT THE PROJECT</a:t>
            </a:r>
            <a:endParaRPr kumimoji="1" lang="ja-JP" altLang="en-US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accent1">
                    <a:alpha val="90000"/>
                  </a:schemeClr>
                </a:solidFill>
              </a:rPr>
              <a:t>Neural network</a:t>
            </a:r>
            <a:r>
              <a:rPr lang="en-US" altLang="ja-JP" dirty="0"/>
              <a:t> model capable of predicting </a:t>
            </a:r>
            <a:r>
              <a:rPr lang="en-US" altLang="ja-JP" dirty="0">
                <a:solidFill>
                  <a:schemeClr val="accent1">
                    <a:alpha val="90000"/>
                  </a:schemeClr>
                </a:solidFill>
              </a:rPr>
              <a:t>3D bounding boxes</a:t>
            </a:r>
            <a:r>
              <a:rPr lang="en-US" altLang="ja-JP" dirty="0"/>
              <a:t> for anatomical structures given a </a:t>
            </a:r>
            <a:r>
              <a:rPr lang="en-US" altLang="ja-JP" dirty="0">
                <a:solidFill>
                  <a:schemeClr val="accent1">
                    <a:alpha val="90000"/>
                  </a:schemeClr>
                </a:solidFill>
              </a:rPr>
              <a:t>3D volume</a:t>
            </a:r>
            <a:r>
              <a:rPr lang="en-US" altLang="ja-JP" dirty="0"/>
              <a:t> from MRI scanner.</a:t>
            </a:r>
          </a:p>
          <a:p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89B54-12FD-461A-BBD1-585B7249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34" y="2896237"/>
            <a:ext cx="4305673" cy="5319221"/>
          </a:xfrm>
          <a:prstGeom prst="rect">
            <a:avLst/>
          </a:prstGeom>
          <a:effectLst>
            <a:glow rad="215900">
              <a:schemeClr val="accent1">
                <a:alpha val="37000"/>
              </a:schemeClr>
            </a:glow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19F853-05D1-4223-A1FE-0D7806D6C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82" y="2919098"/>
            <a:ext cx="4298052" cy="5273497"/>
          </a:xfrm>
          <a:prstGeom prst="rect">
            <a:avLst/>
          </a:prstGeom>
          <a:effectLst>
            <a:glow rad="215900">
              <a:schemeClr val="accent1">
                <a:alpha val="37000"/>
              </a:schemeClr>
            </a:glo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E90F2B-1345-4BC6-9410-3346D87A7832}"/>
              </a:ext>
            </a:extLst>
          </p:cNvPr>
          <p:cNvSpPr/>
          <p:nvPr/>
        </p:nvSpPr>
        <p:spPr>
          <a:xfrm>
            <a:off x="7038944" y="6655668"/>
            <a:ext cx="3960440" cy="792088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effectLst>
            <a:glow rad="190500">
              <a:schemeClr val="accent1">
                <a:alpha val="3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3FD287-FAA6-4203-ACD6-16574ABAD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971" y="2407576"/>
            <a:ext cx="6206385" cy="4988585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1824696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WHY RESEARCH THIS?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/>
              <a:t>AI </a:t>
            </a:r>
            <a:r>
              <a:rPr lang="en-US" altLang="ja-JP" dirty="0">
                <a:solidFill>
                  <a:schemeClr val="tx1"/>
                </a:solidFill>
              </a:rPr>
              <a:t>in medicine should be more popular (personal opinion)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We hear a lot about self-driving cars, robots, smart gadgets but no so much about the use cases of AI in medicine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Consolidating </a:t>
            </a:r>
            <a:r>
              <a:rPr lang="en-US" altLang="ja-JP" dirty="0">
                <a:solidFill>
                  <a:schemeClr val="tx1"/>
                </a:solidFill>
              </a:rPr>
              <a:t>knowledge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/>
              <a:t>Learned new deep learning frameworks and better understood the insights of object detection and other machine learning techniques.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B21E7C-70B8-4AC7-9EF7-EB45B44B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19" y="6969025"/>
            <a:ext cx="1432117" cy="21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607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WHY RESEARCH THIS?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3"/>
          </p:nvPr>
        </p:nvSpPr>
        <p:spPr>
          <a:xfrm>
            <a:off x="3094439" y="7735494"/>
            <a:ext cx="4392488" cy="648074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Tumor segmentation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4"/>
          </p:nvPr>
        </p:nvSpPr>
        <p:spPr>
          <a:xfrm>
            <a:off x="3094439" y="8311557"/>
            <a:ext cx="4104456" cy="2304251"/>
          </a:xfrm>
        </p:spPr>
        <p:txBody>
          <a:bodyPr/>
          <a:lstStyle/>
          <a:p>
            <a:r>
              <a:rPr lang="en-US" altLang="ja-JP" dirty="0"/>
              <a:t>Left is label</a:t>
            </a:r>
          </a:p>
          <a:p>
            <a:r>
              <a:rPr kumimoji="1" lang="en-US" altLang="ja-JP" dirty="0"/>
              <a:t>Right is </a:t>
            </a:r>
            <a:r>
              <a:rPr lang="en-US" altLang="ja-JP" dirty="0"/>
              <a:t>NN segmentation</a:t>
            </a:r>
          </a:p>
          <a:p>
            <a:r>
              <a:rPr kumimoji="1" lang="en-US" altLang="ja-JP" dirty="0"/>
              <a:t>BRATS challenge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7"/>
          </p:nvPr>
        </p:nvSpPr>
        <p:spPr>
          <a:xfrm>
            <a:off x="7342413" y="7735495"/>
            <a:ext cx="4392488" cy="648074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Liver segmentation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/>
          </p:nvPr>
        </p:nvSpPr>
        <p:spPr>
          <a:xfrm>
            <a:off x="7342413" y="8311558"/>
            <a:ext cx="4104456" cy="2304251"/>
          </a:xfrm>
        </p:spPr>
        <p:txBody>
          <a:bodyPr/>
          <a:lstStyle/>
          <a:p>
            <a:r>
              <a:rPr lang="en-US" altLang="ja-JP" dirty="0"/>
              <a:t>Volumetric analysis task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0"/>
          </p:nvPr>
        </p:nvSpPr>
        <p:spPr>
          <a:xfrm>
            <a:off x="11591679" y="7735496"/>
            <a:ext cx="4392488" cy="648074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Pneumonia detection</a:t>
            </a: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1"/>
          </p:nvPr>
        </p:nvSpPr>
        <p:spPr>
          <a:xfrm>
            <a:off x="11591679" y="8311559"/>
            <a:ext cx="4104456" cy="2304251"/>
          </a:xfrm>
        </p:spPr>
        <p:txBody>
          <a:bodyPr/>
          <a:lstStyle/>
          <a:p>
            <a:r>
              <a:rPr lang="en-US" altLang="ja-JP" dirty="0"/>
              <a:t>121 layer CNN: </a:t>
            </a:r>
            <a:r>
              <a:rPr lang="en-US" altLang="ja-JP" dirty="0" err="1"/>
              <a:t>CheXNet</a:t>
            </a:r>
            <a:endParaRPr kumimoji="1" lang="ja-JP" alt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41AED8B-7B4D-408B-A8E8-1B4694CBC4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8" b="11488"/>
          <a:stretch>
            <a:fillRect/>
          </a:stretch>
        </p:blipFill>
        <p:spPr>
          <a:xfrm>
            <a:off x="3238550" y="4279404"/>
            <a:ext cx="3240088" cy="3240087"/>
          </a:xfrm>
          <a:effectLst>
            <a:glow rad="215900">
              <a:schemeClr val="accent1">
                <a:alpha val="37000"/>
              </a:schemeClr>
            </a:glow>
          </a:effec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C43BE0D-D150-47FE-959A-B19F1903F49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r="10345"/>
          <a:stretch>
            <a:fillRect/>
          </a:stretch>
        </p:blipFill>
        <p:spPr>
          <a:xfrm>
            <a:off x="7486700" y="4279404"/>
            <a:ext cx="3240088" cy="3240087"/>
          </a:xfrm>
          <a:effectLst>
            <a:glow rad="215900">
              <a:schemeClr val="accent1">
                <a:alpha val="37000"/>
              </a:schemeClr>
            </a:glow>
          </a:effectLst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6459145-9FAC-48FE-9B18-8010A4EA9B8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r="702"/>
          <a:stretch>
            <a:fillRect/>
          </a:stretch>
        </p:blipFill>
        <p:spPr>
          <a:xfrm>
            <a:off x="11736438" y="4279404"/>
            <a:ext cx="3240087" cy="3240087"/>
          </a:xfrm>
          <a:effectLst>
            <a:glow rad="215900">
              <a:schemeClr val="accent1">
                <a:alpha val="37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9D30D-265A-4999-8809-306C84F837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1" t="10458" r="8104" b="6931"/>
          <a:stretch/>
        </p:blipFill>
        <p:spPr>
          <a:xfrm>
            <a:off x="1600238" y="1795116"/>
            <a:ext cx="1242470" cy="1872208"/>
          </a:xfrm>
          <a:prstGeom prst="rect">
            <a:avLst/>
          </a:prstGeom>
        </p:spPr>
      </p:pic>
      <p:sp>
        <p:nvSpPr>
          <p:cNvPr id="23" name="テキスト プレースホルダー 9">
            <a:extLst>
              <a:ext uri="{FF2B5EF4-FFF2-40B4-BE49-F238E27FC236}">
                <a16:creationId xmlns:a16="http://schemas.microsoft.com/office/drawing/2014/main" id="{EE1407F4-F50C-48AF-AC0E-5217E7AD8903}"/>
              </a:ext>
            </a:extLst>
          </p:cNvPr>
          <p:cNvSpPr txBox="1">
            <a:spLocks/>
          </p:cNvSpPr>
          <p:nvPr/>
        </p:nvSpPr>
        <p:spPr>
          <a:xfrm>
            <a:off x="2755760" y="1758901"/>
            <a:ext cx="14545616" cy="864096"/>
          </a:xfrm>
          <a:prstGeom prst="rect">
            <a:avLst/>
          </a:prstGeom>
          <a:noFill/>
        </p:spPr>
        <p:txBody>
          <a:bodyPr vert="horz" lIns="163275" tIns="81638" rIns="163275" bIns="81638" rtlCol="0" anchor="b">
            <a:normAutofit/>
          </a:bodyPr>
          <a:lstStyle>
            <a:lvl1pPr marL="0" indent="0" algn="l" defTabSz="1632753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kumimoji="1" sz="3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Possible </a:t>
            </a:r>
            <a:r>
              <a:rPr lang="en-US" altLang="ja-JP" dirty="0">
                <a:solidFill>
                  <a:schemeClr val="tx1"/>
                </a:solidFill>
              </a:rPr>
              <a:t>missing component of a complete system</a:t>
            </a:r>
            <a:endParaRPr lang="ja-JP" altLang="en-US" dirty="0"/>
          </a:p>
        </p:txBody>
      </p:sp>
      <p:sp>
        <p:nvSpPr>
          <p:cNvPr id="26" name="テキスト プレースホルダー 10">
            <a:extLst>
              <a:ext uri="{FF2B5EF4-FFF2-40B4-BE49-F238E27FC236}">
                <a16:creationId xmlns:a16="http://schemas.microsoft.com/office/drawing/2014/main" id="{E126E79B-FD47-42C8-814C-EE7BE7128AFD}"/>
              </a:ext>
            </a:extLst>
          </p:cNvPr>
          <p:cNvSpPr txBox="1">
            <a:spLocks/>
          </p:cNvSpPr>
          <p:nvPr/>
        </p:nvSpPr>
        <p:spPr>
          <a:xfrm>
            <a:off x="2755760" y="2535953"/>
            <a:ext cx="14545616" cy="1224136"/>
          </a:xfrm>
          <a:prstGeom prst="rect">
            <a:avLst/>
          </a:prstGeom>
          <a:noFill/>
        </p:spPr>
        <p:txBody>
          <a:bodyPr vert="horz" lIns="163275" tIns="81638" rIns="163275" bIns="81638" rtlCol="0">
            <a:noAutofit/>
          </a:bodyPr>
          <a:lstStyle>
            <a:lvl1pPr marL="0" indent="0" algn="l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>
                    <a:alpha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There are existing models that solve a specific task such as segmentation or classification but their use is limited to a Field of View which is specified by the practitioner. In this research I aim to eliminate human input. Everything should be done end to end.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92033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WHY RESEARCH THIS?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9D30D-265A-4999-8809-306C84F83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1" t="10458" r="8104" b="6931"/>
          <a:stretch/>
        </p:blipFill>
        <p:spPr>
          <a:xfrm>
            <a:off x="1600238" y="1795116"/>
            <a:ext cx="1242470" cy="1872208"/>
          </a:xfrm>
          <a:prstGeom prst="rect">
            <a:avLst/>
          </a:prstGeom>
        </p:spPr>
      </p:pic>
      <p:sp>
        <p:nvSpPr>
          <p:cNvPr id="23" name="テキスト プレースホルダー 9">
            <a:extLst>
              <a:ext uri="{FF2B5EF4-FFF2-40B4-BE49-F238E27FC236}">
                <a16:creationId xmlns:a16="http://schemas.microsoft.com/office/drawing/2014/main" id="{EE1407F4-F50C-48AF-AC0E-5217E7AD8903}"/>
              </a:ext>
            </a:extLst>
          </p:cNvPr>
          <p:cNvSpPr txBox="1">
            <a:spLocks/>
          </p:cNvSpPr>
          <p:nvPr/>
        </p:nvSpPr>
        <p:spPr>
          <a:xfrm>
            <a:off x="2755760" y="1758901"/>
            <a:ext cx="14545616" cy="864096"/>
          </a:xfrm>
          <a:prstGeom prst="rect">
            <a:avLst/>
          </a:prstGeom>
          <a:noFill/>
        </p:spPr>
        <p:txBody>
          <a:bodyPr vert="horz" lIns="163275" tIns="81638" rIns="163275" bIns="81638" rtlCol="0" anchor="b">
            <a:normAutofit/>
          </a:bodyPr>
          <a:lstStyle>
            <a:lvl1pPr marL="0" indent="0" algn="l" defTabSz="1632753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kumimoji="1" sz="3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Possible </a:t>
            </a:r>
            <a:r>
              <a:rPr lang="en-US" altLang="ja-JP" dirty="0">
                <a:solidFill>
                  <a:schemeClr val="tx1"/>
                </a:solidFill>
              </a:rPr>
              <a:t>missing component of a complete system</a:t>
            </a:r>
            <a:endParaRPr lang="ja-JP" altLang="en-US" dirty="0"/>
          </a:p>
        </p:txBody>
      </p:sp>
      <p:sp>
        <p:nvSpPr>
          <p:cNvPr id="26" name="テキスト プレースホルダー 10">
            <a:extLst>
              <a:ext uri="{FF2B5EF4-FFF2-40B4-BE49-F238E27FC236}">
                <a16:creationId xmlns:a16="http://schemas.microsoft.com/office/drawing/2014/main" id="{E126E79B-FD47-42C8-814C-EE7BE7128AFD}"/>
              </a:ext>
            </a:extLst>
          </p:cNvPr>
          <p:cNvSpPr txBox="1">
            <a:spLocks/>
          </p:cNvSpPr>
          <p:nvPr/>
        </p:nvSpPr>
        <p:spPr>
          <a:xfrm>
            <a:off x="2755760" y="2535953"/>
            <a:ext cx="14545616" cy="1224136"/>
          </a:xfrm>
          <a:prstGeom prst="rect">
            <a:avLst/>
          </a:prstGeom>
          <a:noFill/>
        </p:spPr>
        <p:txBody>
          <a:bodyPr vert="horz" lIns="163275" tIns="81638" rIns="163275" bIns="81638" rtlCol="0">
            <a:noAutofit/>
          </a:bodyPr>
          <a:lstStyle>
            <a:lvl1pPr marL="0" indent="0" algn="l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>
                    <a:alpha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There are existing models that solve a specific task such as segmentation or classification but their use is limited to a Field of View which is specified by the practitioner. In this research I aim to eliminate human input. Everything should be done end to end.</a:t>
            </a:r>
            <a:endParaRPr lang="ja-JP" alt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2E1232D-701B-4D64-877C-5AE0D384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42" y="4711452"/>
            <a:ext cx="2141406" cy="3421677"/>
          </a:xfrm>
          <a:prstGeom prst="rect">
            <a:avLst/>
          </a:prstGeom>
          <a:effectLst>
            <a:glow rad="215900">
              <a:schemeClr val="accent1">
                <a:alpha val="37000"/>
              </a:schemeClr>
            </a:glow>
          </a:effec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23A93C89-DDA2-40F3-BCD8-C94EB934EC69}"/>
              </a:ext>
            </a:extLst>
          </p:cNvPr>
          <p:cNvSpPr/>
          <p:nvPr/>
        </p:nvSpPr>
        <p:spPr>
          <a:xfrm>
            <a:off x="3886622" y="6485340"/>
            <a:ext cx="1584176" cy="792088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effectLst>
            <a:glow rad="190500">
              <a:schemeClr val="accent1">
                <a:alpha val="3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761C9E1-3217-48E2-980B-C581C55E4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29" y="4738055"/>
            <a:ext cx="2832045" cy="3474779"/>
          </a:xfrm>
          <a:prstGeom prst="rect">
            <a:avLst/>
          </a:prstGeom>
          <a:effectLst>
            <a:glow rad="215900">
              <a:schemeClr val="accent1">
                <a:alpha val="37000"/>
              </a:schemeClr>
            </a:glow>
          </a:effec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EB64A77C-5DED-4851-A9A1-D5CD61B35E12}"/>
              </a:ext>
            </a:extLst>
          </p:cNvPr>
          <p:cNvSpPr/>
          <p:nvPr/>
        </p:nvSpPr>
        <p:spPr>
          <a:xfrm>
            <a:off x="9407505" y="6422290"/>
            <a:ext cx="1584176" cy="792088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effectLst>
            <a:glow rad="190500">
              <a:schemeClr val="accent1">
                <a:alpha val="3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テキスト プレースホルダー 21">
            <a:extLst>
              <a:ext uri="{FF2B5EF4-FFF2-40B4-BE49-F238E27FC236}">
                <a16:creationId xmlns:a16="http://schemas.microsoft.com/office/drawing/2014/main" id="{A043FE08-FF23-4DC2-8C1F-FE3965C81FF1}"/>
              </a:ext>
            </a:extLst>
          </p:cNvPr>
          <p:cNvSpPr txBox="1">
            <a:spLocks/>
          </p:cNvSpPr>
          <p:nvPr/>
        </p:nvSpPr>
        <p:spPr>
          <a:xfrm>
            <a:off x="3694736" y="5429691"/>
            <a:ext cx="2328393" cy="992600"/>
          </a:xfrm>
          <a:prstGeom prst="rect">
            <a:avLst/>
          </a:prstGeom>
          <a:noFill/>
        </p:spPr>
        <p:txBody>
          <a:bodyPr vert="horz" lIns="163275" tIns="81638" rIns="163275" bIns="81638" rtlCol="0">
            <a:noAutofit/>
          </a:bodyPr>
          <a:lstStyle>
            <a:lvl1pPr marL="0" indent="0" algn="l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>
                    <a:alpha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Predict </a:t>
            </a:r>
          </a:p>
          <a:p>
            <a:r>
              <a:rPr lang="en-US" altLang="ja-JP" dirty="0"/>
              <a:t>organ locations</a:t>
            </a:r>
            <a:endParaRPr lang="ja-JP" altLang="en-US" dirty="0"/>
          </a:p>
        </p:txBody>
      </p:sp>
      <p:sp>
        <p:nvSpPr>
          <p:cNvPr id="43" name="テキスト プレースホルダー 21">
            <a:extLst>
              <a:ext uri="{FF2B5EF4-FFF2-40B4-BE49-F238E27FC236}">
                <a16:creationId xmlns:a16="http://schemas.microsoft.com/office/drawing/2014/main" id="{5F04C574-4F42-49C4-86A9-D9938754BD3D}"/>
              </a:ext>
            </a:extLst>
          </p:cNvPr>
          <p:cNvSpPr txBox="1">
            <a:spLocks/>
          </p:cNvSpPr>
          <p:nvPr/>
        </p:nvSpPr>
        <p:spPr>
          <a:xfrm>
            <a:off x="9143206" y="5374786"/>
            <a:ext cx="3583603" cy="807297"/>
          </a:xfrm>
          <a:prstGeom prst="rect">
            <a:avLst/>
          </a:prstGeom>
          <a:noFill/>
        </p:spPr>
        <p:txBody>
          <a:bodyPr vert="horz" lIns="163275" tIns="81638" rIns="163275" bIns="81638" rtlCol="0">
            <a:noAutofit/>
          </a:bodyPr>
          <a:lstStyle>
            <a:lvl1pPr marL="0" indent="0" algn="l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1">
                    <a:alpha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Reduced redundancy in computing specific task</a:t>
            </a:r>
            <a:endParaRPr lang="ja-JP" alt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DF7D668-4609-45D1-90A7-9EBF4EA22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5574" y="4761028"/>
            <a:ext cx="3583603" cy="3641573"/>
          </a:xfrm>
          <a:prstGeom prst="rect">
            <a:avLst/>
          </a:prstGeom>
          <a:effectLst>
            <a:glow rad="215900">
              <a:schemeClr val="accent1">
                <a:alpha val="3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90614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 1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Create a visualization and annotation tool, then label some data. Public databases for this problem do not exist.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>
          <a:xfrm>
            <a:off x="12160739" y="2115662"/>
            <a:ext cx="5148572" cy="864096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dirty="0"/>
              <a:t>What We Have Looked At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>
          <a:xfrm>
            <a:off x="12160739" y="3055268"/>
            <a:ext cx="5148572" cy="5256584"/>
          </a:xfrm>
        </p:spPr>
        <p:txBody>
          <a:bodyPr/>
          <a:lstStyle/>
          <a:p>
            <a:r>
              <a:rPr kumimoji="1" lang="en-US" altLang="ja-JP" dirty="0"/>
              <a:t>Took existing visualization code and extended with marking options.</a:t>
            </a:r>
          </a:p>
          <a:p>
            <a:r>
              <a:rPr lang="en-US" altLang="ja-JP" dirty="0"/>
              <a:t>Used Unity engine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With the help of </a:t>
            </a:r>
            <a:r>
              <a:rPr lang="en-US" altLang="ja-JP" dirty="0"/>
              <a:t>a medicine student we created a dataset of: - 5 marked volumes with 6 classes (very time consuming) </a:t>
            </a:r>
          </a:p>
          <a:p>
            <a:r>
              <a:rPr lang="en-US" altLang="ja-JP" dirty="0"/>
              <a:t>- 50 unlabeled volumes in the dataset</a:t>
            </a:r>
            <a:endParaRPr kumimoji="1" lang="ja-JP" altLang="en-US" dirty="0"/>
          </a:p>
        </p:txBody>
      </p:sp>
      <p:sp>
        <p:nvSpPr>
          <p:cNvPr id="13" name="フッター プレースホルダー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3" name="out">
            <a:hlinkClick r:id="" action="ppaction://media"/>
            <a:extLst>
              <a:ext uri="{FF2B5EF4-FFF2-40B4-BE49-F238E27FC236}">
                <a16:creationId xmlns:a16="http://schemas.microsoft.com/office/drawing/2014/main" id="{6863A572-E935-4972-A805-76FABFBB08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551" end="15616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06" y="1966286"/>
            <a:ext cx="11665296" cy="7290732"/>
          </a:xfrm>
          <a:prstGeom prst="rect">
            <a:avLst/>
          </a:prstGeom>
          <a:effectLst>
            <a:glow rad="215900">
              <a:schemeClr val="accent1">
                <a:alpha val="3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8129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1E104-CAD1-47D2-B683-864CC9DA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318" y="4615409"/>
            <a:ext cx="1473002" cy="145034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 2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Started writing code for the neural network. This part of presentation will focus on the intuition behind the model.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1026" name="Picture 2" descr="Image result for lung 3d neural network">
            <a:extLst>
              <a:ext uri="{FF2B5EF4-FFF2-40B4-BE49-F238E27FC236}">
                <a16:creationId xmlns:a16="http://schemas.microsoft.com/office/drawing/2014/main" id="{BBB312EA-4BD6-4804-838B-493DD2841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8" y="3847356"/>
            <a:ext cx="32861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プレースホルダー 5">
            <a:extLst>
              <a:ext uri="{FF2B5EF4-FFF2-40B4-BE49-F238E27FC236}">
                <a16:creationId xmlns:a16="http://schemas.microsoft.com/office/drawing/2014/main" id="{1F9E0E30-07F0-4705-A8ED-11E7A40E0046}"/>
              </a:ext>
            </a:extLst>
          </p:cNvPr>
          <p:cNvSpPr txBox="1">
            <a:spLocks/>
          </p:cNvSpPr>
          <p:nvPr/>
        </p:nvSpPr>
        <p:spPr>
          <a:xfrm>
            <a:off x="1294334" y="3199284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3D Input volume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2C392B65-36AA-40FC-92FE-2A0E45CF04C0}"/>
              </a:ext>
            </a:extLst>
          </p:cNvPr>
          <p:cNvSpPr/>
          <p:nvPr/>
        </p:nvSpPr>
        <p:spPr>
          <a:xfrm rot="5400000">
            <a:off x="4450363" y="4297126"/>
            <a:ext cx="2736304" cy="2232248"/>
          </a:xfrm>
          <a:prstGeom prst="trapezoid">
            <a:avLst>
              <a:gd name="adj" fmla="val 371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A62CE-3C87-4CF6-BE62-4BD964A6D002}"/>
              </a:ext>
            </a:extLst>
          </p:cNvPr>
          <p:cNvSpPr/>
          <p:nvPr/>
        </p:nvSpPr>
        <p:spPr>
          <a:xfrm>
            <a:off x="4246662" y="2545912"/>
            <a:ext cx="10729192" cy="5256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9EFA9BEB-1C9C-4ECB-93BB-ECB94EF68E7E}"/>
              </a:ext>
            </a:extLst>
          </p:cNvPr>
          <p:cNvSpPr txBox="1">
            <a:spLocks/>
          </p:cNvSpPr>
          <p:nvPr/>
        </p:nvSpPr>
        <p:spPr>
          <a:xfrm>
            <a:off x="8891178" y="2047044"/>
            <a:ext cx="5580619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Neural network (based on Faster-RCNN)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4" name="テキスト プレースホルダー 5">
            <a:extLst>
              <a:ext uri="{FF2B5EF4-FFF2-40B4-BE49-F238E27FC236}">
                <a16:creationId xmlns:a16="http://schemas.microsoft.com/office/drawing/2014/main" id="{0E7BA280-C719-4F90-A86F-767EB3AAF8CD}"/>
              </a:ext>
            </a:extLst>
          </p:cNvPr>
          <p:cNvSpPr txBox="1">
            <a:spLocks/>
          </p:cNvSpPr>
          <p:nvPr/>
        </p:nvSpPr>
        <p:spPr>
          <a:xfrm>
            <a:off x="4702391" y="3145539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Feature extraction part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03785F-C82A-43DC-AE3A-1BC6868A2A11}"/>
              </a:ext>
            </a:extLst>
          </p:cNvPr>
          <p:cNvSpPr/>
          <p:nvPr/>
        </p:nvSpPr>
        <p:spPr>
          <a:xfrm>
            <a:off x="7272280" y="5174204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テキスト プレースホルダー 5">
            <a:extLst>
              <a:ext uri="{FF2B5EF4-FFF2-40B4-BE49-F238E27FC236}">
                <a16:creationId xmlns:a16="http://schemas.microsoft.com/office/drawing/2014/main" id="{D7741443-2C1E-4A97-81EA-140B873247BC}"/>
              </a:ext>
            </a:extLst>
          </p:cNvPr>
          <p:cNvSpPr txBox="1">
            <a:spLocks/>
          </p:cNvSpPr>
          <p:nvPr/>
        </p:nvSpPr>
        <p:spPr>
          <a:xfrm>
            <a:off x="6990904" y="4687263"/>
            <a:ext cx="1290769" cy="466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Features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DA97D-CA58-42B4-83A4-2C37E3EC3ECD}"/>
              </a:ext>
            </a:extLst>
          </p:cNvPr>
          <p:cNvSpPr/>
          <p:nvPr/>
        </p:nvSpPr>
        <p:spPr>
          <a:xfrm>
            <a:off x="8281673" y="4800001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テキスト プレースホルダー 5">
            <a:extLst>
              <a:ext uri="{FF2B5EF4-FFF2-40B4-BE49-F238E27FC236}">
                <a16:creationId xmlns:a16="http://schemas.microsoft.com/office/drawing/2014/main" id="{A7BBB44F-F627-431A-B033-51194DE87257}"/>
              </a:ext>
            </a:extLst>
          </p:cNvPr>
          <p:cNvSpPr txBox="1">
            <a:spLocks/>
          </p:cNvSpPr>
          <p:nvPr/>
        </p:nvSpPr>
        <p:spPr>
          <a:xfrm>
            <a:off x="8161325" y="3141531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Region proposal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A07B416-0B79-4272-B0DC-CA1585AE66DB}"/>
              </a:ext>
            </a:extLst>
          </p:cNvPr>
          <p:cNvSpPr/>
          <p:nvPr/>
        </p:nvSpPr>
        <p:spPr>
          <a:xfrm>
            <a:off x="9911550" y="5223745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テキスト プレースホルダー 5">
            <a:extLst>
              <a:ext uri="{FF2B5EF4-FFF2-40B4-BE49-F238E27FC236}">
                <a16:creationId xmlns:a16="http://schemas.microsoft.com/office/drawing/2014/main" id="{AB3DFEE6-A2C0-42F3-8A79-BB3AC020B04F}"/>
              </a:ext>
            </a:extLst>
          </p:cNvPr>
          <p:cNvSpPr txBox="1">
            <a:spLocks/>
          </p:cNvSpPr>
          <p:nvPr/>
        </p:nvSpPr>
        <p:spPr>
          <a:xfrm>
            <a:off x="9600574" y="4687264"/>
            <a:ext cx="1290769" cy="46691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Proposals</a:t>
            </a:r>
            <a:endParaRPr lang="ja-JP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9D1DF2-C32D-4118-ABA3-9A2BCF2B289B}"/>
              </a:ext>
            </a:extLst>
          </p:cNvPr>
          <p:cNvSpPr/>
          <p:nvPr/>
        </p:nvSpPr>
        <p:spPr>
          <a:xfrm>
            <a:off x="11067663" y="4751702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テキスト プレースホルダー 5">
            <a:extLst>
              <a:ext uri="{FF2B5EF4-FFF2-40B4-BE49-F238E27FC236}">
                <a16:creationId xmlns:a16="http://schemas.microsoft.com/office/drawing/2014/main" id="{5BDDD6AA-8F30-4990-B8EC-EE89229FFA76}"/>
              </a:ext>
            </a:extLst>
          </p:cNvPr>
          <p:cNvSpPr txBox="1">
            <a:spLocks/>
          </p:cNvSpPr>
          <p:nvPr/>
        </p:nvSpPr>
        <p:spPr>
          <a:xfrm>
            <a:off x="10897629" y="3160729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Classification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CC2A34C-90B8-4AA1-A8DA-3A7218D00EE3}"/>
              </a:ext>
            </a:extLst>
          </p:cNvPr>
          <p:cNvSpPr/>
          <p:nvPr/>
        </p:nvSpPr>
        <p:spPr>
          <a:xfrm>
            <a:off x="12671598" y="5211999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テキスト プレースホルダー 5">
            <a:extLst>
              <a:ext uri="{FF2B5EF4-FFF2-40B4-BE49-F238E27FC236}">
                <a16:creationId xmlns:a16="http://schemas.microsoft.com/office/drawing/2014/main" id="{A0E8E224-E321-4EC7-9B07-63C84F60DFB7}"/>
              </a:ext>
            </a:extLst>
          </p:cNvPr>
          <p:cNvSpPr txBox="1">
            <a:spLocks/>
          </p:cNvSpPr>
          <p:nvPr/>
        </p:nvSpPr>
        <p:spPr>
          <a:xfrm>
            <a:off x="12416164" y="4653439"/>
            <a:ext cx="1437489" cy="57030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Final predictions</a:t>
            </a:r>
            <a:endParaRPr lang="ja-JP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3509E-5188-452D-84C2-48BABF384C12}"/>
              </a:ext>
            </a:extLst>
          </p:cNvPr>
          <p:cNvSpPr/>
          <p:nvPr/>
        </p:nvSpPr>
        <p:spPr>
          <a:xfrm>
            <a:off x="4399062" y="3067959"/>
            <a:ext cx="3810077" cy="4019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309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 animBg="1"/>
      <p:bldP spid="7" grpId="0" animBg="1"/>
      <p:bldP spid="13" grpId="0"/>
      <p:bldP spid="14" grpId="0"/>
      <p:bldP spid="8" grpId="0" animBg="1"/>
      <p:bldP spid="16" grpId="0"/>
      <p:bldP spid="15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 2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Started writing code for the neural network. This part of presentation will focus on the intuition behind the model.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9EFA9BEB-1C9C-4ECB-93BB-ECB94EF68E7E}"/>
              </a:ext>
            </a:extLst>
          </p:cNvPr>
          <p:cNvSpPr txBox="1">
            <a:spLocks/>
          </p:cNvSpPr>
          <p:nvPr/>
        </p:nvSpPr>
        <p:spPr>
          <a:xfrm>
            <a:off x="9593133" y="2078455"/>
            <a:ext cx="3132347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Feature extraction part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D5068B92-07F4-4A45-BEF3-081DFE267D39}"/>
              </a:ext>
            </a:extLst>
          </p:cNvPr>
          <p:cNvSpPr/>
          <p:nvPr/>
        </p:nvSpPr>
        <p:spPr>
          <a:xfrm rot="5400000">
            <a:off x="7684266" y="-783084"/>
            <a:ext cx="7238362" cy="12961441"/>
          </a:xfrm>
          <a:prstGeom prst="trapezoid">
            <a:avLst>
              <a:gd name="adj" fmla="val 185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3d convolution animation">
            <a:extLst>
              <a:ext uri="{FF2B5EF4-FFF2-40B4-BE49-F238E27FC236}">
                <a16:creationId xmlns:a16="http://schemas.microsoft.com/office/drawing/2014/main" id="{B28CAE58-8921-4479-A701-E4EBE6988C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92" y="3004879"/>
            <a:ext cx="4039790" cy="289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985D1-FB34-4B25-8FC7-5C7311C73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9" y="6336258"/>
            <a:ext cx="4039364" cy="1997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C502D8-60DD-4E6B-A013-B265BE0A3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685" y="7810690"/>
            <a:ext cx="918116" cy="9130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BAA9AA0-BB4A-4E4C-9543-52C27785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6219" y="7345483"/>
            <a:ext cx="1044232" cy="9887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CCD6F7-1FEF-4558-89AD-E262AD628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3839" y="7021157"/>
            <a:ext cx="1064410" cy="9736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05B3DE-726B-46B0-A685-C61317D3B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6972" y="6569181"/>
            <a:ext cx="1008919" cy="9736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BB046-E178-4D61-B1C3-5F2B29F33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0717" y="3355832"/>
            <a:ext cx="4114800" cy="4410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9EFA1-56FC-4C90-9EE1-2C50CFDB9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3213" y="3921330"/>
            <a:ext cx="2028825" cy="333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72C87-63B3-4E95-87A6-E293C55BB9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2038" y="4407487"/>
            <a:ext cx="1247775" cy="2524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CF8863-A6DE-4A83-B873-2B881BBD8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3962" y="4450309"/>
            <a:ext cx="1571625" cy="1885950"/>
          </a:xfrm>
          <a:prstGeom prst="rect">
            <a:avLst/>
          </a:prstGeom>
        </p:spPr>
      </p:pic>
      <p:sp>
        <p:nvSpPr>
          <p:cNvPr id="20" name="テキスト プレースホルダー 5">
            <a:extLst>
              <a:ext uri="{FF2B5EF4-FFF2-40B4-BE49-F238E27FC236}">
                <a16:creationId xmlns:a16="http://schemas.microsoft.com/office/drawing/2014/main" id="{218BC449-9BF1-466D-879E-808C84F9432B}"/>
              </a:ext>
            </a:extLst>
          </p:cNvPr>
          <p:cNvSpPr txBox="1">
            <a:spLocks/>
          </p:cNvSpPr>
          <p:nvPr/>
        </p:nvSpPr>
        <p:spPr>
          <a:xfrm>
            <a:off x="1129657" y="2365354"/>
            <a:ext cx="3132347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Convolution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21" name="テキスト プレースホルダー 5">
            <a:extLst>
              <a:ext uri="{FF2B5EF4-FFF2-40B4-BE49-F238E27FC236}">
                <a16:creationId xmlns:a16="http://schemas.microsoft.com/office/drawing/2014/main" id="{72627C44-EFF2-4B7E-A88A-B7B3048DD796}"/>
              </a:ext>
            </a:extLst>
          </p:cNvPr>
          <p:cNvSpPr txBox="1">
            <a:spLocks/>
          </p:cNvSpPr>
          <p:nvPr/>
        </p:nvSpPr>
        <p:spPr>
          <a:xfrm>
            <a:off x="1030071" y="5904211"/>
            <a:ext cx="3132347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Max pooling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22" name="テキスト プレースホルダー 5">
            <a:extLst>
              <a:ext uri="{FF2B5EF4-FFF2-40B4-BE49-F238E27FC236}">
                <a16:creationId xmlns:a16="http://schemas.microsoft.com/office/drawing/2014/main" id="{9FA15B30-76CE-4F50-BA54-A947069B8255}"/>
              </a:ext>
            </a:extLst>
          </p:cNvPr>
          <p:cNvSpPr txBox="1">
            <a:spLocks/>
          </p:cNvSpPr>
          <p:nvPr/>
        </p:nvSpPr>
        <p:spPr>
          <a:xfrm>
            <a:off x="15967277" y="4752258"/>
            <a:ext cx="1290769" cy="466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Features</a:t>
            </a:r>
            <a:endParaRPr lang="ja-JP" alt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C4D0B91-2ABC-49F7-B83A-AEA1CD80C254}"/>
              </a:ext>
            </a:extLst>
          </p:cNvPr>
          <p:cNvSpPr/>
          <p:nvPr/>
        </p:nvSpPr>
        <p:spPr>
          <a:xfrm>
            <a:off x="16131859" y="5143500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89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animBg="1"/>
      <p:bldP spid="20" grpId="0"/>
      <p:bldP spid="21" grpId="0"/>
      <p:bldP spid="22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1E104-CAD1-47D2-B683-864CC9DA5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318" y="4615409"/>
            <a:ext cx="1473002" cy="145034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STEP 2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Started writing code for the neural network. This part of presentation will focus on the intuition behind the model.</a:t>
            </a:r>
            <a:endParaRPr kumimoji="1" lang="ja-JP" altLang="en-US" dirty="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endParaRPr lang="ja-JP" altLang="en-US" dirty="0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1026" name="Picture 2" descr="Image result for lung 3d neural network">
            <a:extLst>
              <a:ext uri="{FF2B5EF4-FFF2-40B4-BE49-F238E27FC236}">
                <a16:creationId xmlns:a16="http://schemas.microsoft.com/office/drawing/2014/main" id="{BBB312EA-4BD6-4804-838B-493DD2841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8" y="3847356"/>
            <a:ext cx="32861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プレースホルダー 5">
            <a:extLst>
              <a:ext uri="{FF2B5EF4-FFF2-40B4-BE49-F238E27FC236}">
                <a16:creationId xmlns:a16="http://schemas.microsoft.com/office/drawing/2014/main" id="{1F9E0E30-07F0-4705-A8ED-11E7A40E0046}"/>
              </a:ext>
            </a:extLst>
          </p:cNvPr>
          <p:cNvSpPr txBox="1">
            <a:spLocks/>
          </p:cNvSpPr>
          <p:nvPr/>
        </p:nvSpPr>
        <p:spPr>
          <a:xfrm>
            <a:off x="1294334" y="3199284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3D Input volume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2C392B65-36AA-40FC-92FE-2A0E45CF04C0}"/>
              </a:ext>
            </a:extLst>
          </p:cNvPr>
          <p:cNvSpPr/>
          <p:nvPr/>
        </p:nvSpPr>
        <p:spPr>
          <a:xfrm rot="5400000">
            <a:off x="4450363" y="4297126"/>
            <a:ext cx="2736304" cy="2232248"/>
          </a:xfrm>
          <a:prstGeom prst="trapezoid">
            <a:avLst>
              <a:gd name="adj" fmla="val 371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A62CE-3C87-4CF6-BE62-4BD964A6D002}"/>
              </a:ext>
            </a:extLst>
          </p:cNvPr>
          <p:cNvSpPr/>
          <p:nvPr/>
        </p:nvSpPr>
        <p:spPr>
          <a:xfrm>
            <a:off x="4246662" y="2545912"/>
            <a:ext cx="10729192" cy="5256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テキスト プレースホルダー 5">
            <a:extLst>
              <a:ext uri="{FF2B5EF4-FFF2-40B4-BE49-F238E27FC236}">
                <a16:creationId xmlns:a16="http://schemas.microsoft.com/office/drawing/2014/main" id="{9EFA9BEB-1C9C-4ECB-93BB-ECB94EF68E7E}"/>
              </a:ext>
            </a:extLst>
          </p:cNvPr>
          <p:cNvSpPr txBox="1">
            <a:spLocks/>
          </p:cNvSpPr>
          <p:nvPr/>
        </p:nvSpPr>
        <p:spPr>
          <a:xfrm>
            <a:off x="8891179" y="2047044"/>
            <a:ext cx="2268251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Neural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4" name="テキスト プレースホルダー 5">
            <a:extLst>
              <a:ext uri="{FF2B5EF4-FFF2-40B4-BE49-F238E27FC236}">
                <a16:creationId xmlns:a16="http://schemas.microsoft.com/office/drawing/2014/main" id="{0E7BA280-C719-4F90-A86F-767EB3AAF8CD}"/>
              </a:ext>
            </a:extLst>
          </p:cNvPr>
          <p:cNvSpPr txBox="1">
            <a:spLocks/>
          </p:cNvSpPr>
          <p:nvPr/>
        </p:nvSpPr>
        <p:spPr>
          <a:xfrm>
            <a:off x="4702391" y="3145539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Feature extraction part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903785F-C82A-43DC-AE3A-1BC6868A2A11}"/>
              </a:ext>
            </a:extLst>
          </p:cNvPr>
          <p:cNvSpPr/>
          <p:nvPr/>
        </p:nvSpPr>
        <p:spPr>
          <a:xfrm>
            <a:off x="7272280" y="5174204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テキスト プレースホルダー 5">
            <a:extLst>
              <a:ext uri="{FF2B5EF4-FFF2-40B4-BE49-F238E27FC236}">
                <a16:creationId xmlns:a16="http://schemas.microsoft.com/office/drawing/2014/main" id="{D7741443-2C1E-4A97-81EA-140B873247BC}"/>
              </a:ext>
            </a:extLst>
          </p:cNvPr>
          <p:cNvSpPr txBox="1">
            <a:spLocks/>
          </p:cNvSpPr>
          <p:nvPr/>
        </p:nvSpPr>
        <p:spPr>
          <a:xfrm>
            <a:off x="6990904" y="4687263"/>
            <a:ext cx="1290769" cy="4669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Features</a:t>
            </a:r>
            <a:endParaRPr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DA97D-CA58-42B4-83A4-2C37E3EC3ECD}"/>
              </a:ext>
            </a:extLst>
          </p:cNvPr>
          <p:cNvSpPr/>
          <p:nvPr/>
        </p:nvSpPr>
        <p:spPr>
          <a:xfrm>
            <a:off x="8281673" y="4800001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テキスト プレースホルダー 5">
            <a:extLst>
              <a:ext uri="{FF2B5EF4-FFF2-40B4-BE49-F238E27FC236}">
                <a16:creationId xmlns:a16="http://schemas.microsoft.com/office/drawing/2014/main" id="{A7BBB44F-F627-431A-B033-51194DE87257}"/>
              </a:ext>
            </a:extLst>
          </p:cNvPr>
          <p:cNvSpPr txBox="1">
            <a:spLocks/>
          </p:cNvSpPr>
          <p:nvPr/>
        </p:nvSpPr>
        <p:spPr>
          <a:xfrm>
            <a:off x="8161325" y="3141531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Region proposal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A07B416-0B79-4272-B0DC-CA1585AE66DB}"/>
              </a:ext>
            </a:extLst>
          </p:cNvPr>
          <p:cNvSpPr/>
          <p:nvPr/>
        </p:nvSpPr>
        <p:spPr>
          <a:xfrm>
            <a:off x="9911550" y="5223745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テキスト プレースホルダー 5">
            <a:extLst>
              <a:ext uri="{FF2B5EF4-FFF2-40B4-BE49-F238E27FC236}">
                <a16:creationId xmlns:a16="http://schemas.microsoft.com/office/drawing/2014/main" id="{AB3DFEE6-A2C0-42F3-8A79-BB3AC020B04F}"/>
              </a:ext>
            </a:extLst>
          </p:cNvPr>
          <p:cNvSpPr txBox="1">
            <a:spLocks/>
          </p:cNvSpPr>
          <p:nvPr/>
        </p:nvSpPr>
        <p:spPr>
          <a:xfrm>
            <a:off x="9600574" y="4687264"/>
            <a:ext cx="1290769" cy="46691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Proposals</a:t>
            </a:r>
            <a:endParaRPr lang="ja-JP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9D1DF2-C32D-4118-ABA3-9A2BCF2B289B}"/>
              </a:ext>
            </a:extLst>
          </p:cNvPr>
          <p:cNvSpPr/>
          <p:nvPr/>
        </p:nvSpPr>
        <p:spPr>
          <a:xfrm>
            <a:off x="11067663" y="4751702"/>
            <a:ext cx="1290769" cy="11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テキスト プレースホルダー 5">
            <a:extLst>
              <a:ext uri="{FF2B5EF4-FFF2-40B4-BE49-F238E27FC236}">
                <a16:creationId xmlns:a16="http://schemas.microsoft.com/office/drawing/2014/main" id="{5BDDD6AA-8F30-4990-B8EC-EE89229FFA76}"/>
              </a:ext>
            </a:extLst>
          </p:cNvPr>
          <p:cNvSpPr txBox="1">
            <a:spLocks/>
          </p:cNvSpPr>
          <p:nvPr/>
        </p:nvSpPr>
        <p:spPr>
          <a:xfrm>
            <a:off x="10897629" y="3160729"/>
            <a:ext cx="252028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Classification network</a:t>
            </a:r>
            <a:endParaRPr lang="ja-JP" altLang="en-US" dirty="0">
              <a:solidFill>
                <a:schemeClr val="accent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CC2A34C-90B8-4AA1-A8DA-3A7218D00EE3}"/>
              </a:ext>
            </a:extLst>
          </p:cNvPr>
          <p:cNvSpPr/>
          <p:nvPr/>
        </p:nvSpPr>
        <p:spPr>
          <a:xfrm>
            <a:off x="12671598" y="5211999"/>
            <a:ext cx="648072" cy="545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テキスト プレースホルダー 5">
            <a:extLst>
              <a:ext uri="{FF2B5EF4-FFF2-40B4-BE49-F238E27FC236}">
                <a16:creationId xmlns:a16="http://schemas.microsoft.com/office/drawing/2014/main" id="{A0E8E224-E321-4EC7-9B07-63C84F60DFB7}"/>
              </a:ext>
            </a:extLst>
          </p:cNvPr>
          <p:cNvSpPr txBox="1">
            <a:spLocks/>
          </p:cNvSpPr>
          <p:nvPr/>
        </p:nvSpPr>
        <p:spPr>
          <a:xfrm>
            <a:off x="12416164" y="4653439"/>
            <a:ext cx="1437489" cy="57030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Final predictions</a:t>
            </a:r>
            <a:endParaRPr lang="ja-JP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3509E-5188-452D-84C2-48BABF384C12}"/>
              </a:ext>
            </a:extLst>
          </p:cNvPr>
          <p:cNvSpPr/>
          <p:nvPr/>
        </p:nvSpPr>
        <p:spPr>
          <a:xfrm>
            <a:off x="8227680" y="3067959"/>
            <a:ext cx="2663664" cy="3587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94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 animBg="1"/>
      <p:bldP spid="7" grpId="0" animBg="1"/>
      <p:bldP spid="13" grpId="0"/>
      <p:bldP spid="14" grpId="0"/>
      <p:bldP spid="8" grpId="0" animBg="1"/>
      <p:bldP spid="16" grpId="0"/>
      <p:bldP spid="15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</p:bldLst>
  </p:timing>
</p:sld>
</file>

<file path=ppt/theme/theme1.xml><?xml version="1.0" encoding="utf-8"?>
<a:theme xmlns:a="http://schemas.openxmlformats.org/drawingml/2006/main" name="Title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1035</Words>
  <Application>Microsoft Office PowerPoint</Application>
  <PresentationFormat>Custom</PresentationFormat>
  <Paragraphs>161</Paragraphs>
  <Slides>18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ＭＳ Ｐゴシック</vt:lpstr>
      <vt:lpstr>Arial</vt:lpstr>
      <vt:lpstr>Calibri</vt:lpstr>
      <vt:lpstr>Crimson Text</vt:lpstr>
      <vt:lpstr>Spica Neue</vt:lpstr>
      <vt:lpstr>Times New Roman</vt:lpstr>
      <vt:lpstr>Title</vt:lpstr>
      <vt:lpstr>Contents</vt:lpstr>
      <vt:lpstr>MRI AI</vt:lpstr>
      <vt:lpstr>ABOUT THE PROJECT</vt:lpstr>
      <vt:lpstr>WHY RESEARCH THIS?</vt:lpstr>
      <vt:lpstr>WHY RESEARCH THIS?</vt:lpstr>
      <vt:lpstr>WHY RESEARCH THIS?</vt:lpstr>
      <vt:lpstr>STEP 1</vt:lpstr>
      <vt:lpstr>STEP 2</vt:lpstr>
      <vt:lpstr>STEP 2</vt:lpstr>
      <vt:lpstr>STEP 2</vt:lpstr>
      <vt:lpstr>STEP 2</vt:lpstr>
      <vt:lpstr>STEP 2</vt:lpstr>
      <vt:lpstr>STEP 2</vt:lpstr>
      <vt:lpstr>STEP 3</vt:lpstr>
      <vt:lpstr>STEP 3</vt:lpstr>
      <vt:lpstr>RELEVANT WORK</vt:lpstr>
      <vt:lpstr>CRAFTING TOOLS</vt:lpstr>
      <vt:lpstr>MONETIZING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Scheat</dc:title>
  <dc:creator>Jun</dc:creator>
  <cp:lastModifiedBy>Alex</cp:lastModifiedBy>
  <cp:revision>222</cp:revision>
  <dcterms:created xsi:type="dcterms:W3CDTF">2015-02-26T15:14:38Z</dcterms:created>
  <dcterms:modified xsi:type="dcterms:W3CDTF">2018-03-01T21:53:00Z</dcterms:modified>
</cp:coreProperties>
</file>